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60"/>
  </p:notesMasterIdLst>
  <p:sldIdLst>
    <p:sldId id="293" r:id="rId2"/>
    <p:sldId id="305" r:id="rId3"/>
    <p:sldId id="294" r:id="rId4"/>
    <p:sldId id="295" r:id="rId5"/>
    <p:sldId id="298" r:id="rId6"/>
    <p:sldId id="299" r:id="rId7"/>
    <p:sldId id="342" r:id="rId8"/>
    <p:sldId id="344" r:id="rId9"/>
    <p:sldId id="303" r:id="rId10"/>
    <p:sldId id="309" r:id="rId11"/>
    <p:sldId id="310" r:id="rId12"/>
    <p:sldId id="346" r:id="rId13"/>
    <p:sldId id="347" r:id="rId14"/>
    <p:sldId id="321" r:id="rId15"/>
    <p:sldId id="311" r:id="rId16"/>
    <p:sldId id="327" r:id="rId17"/>
    <p:sldId id="326" r:id="rId18"/>
    <p:sldId id="320" r:id="rId19"/>
    <p:sldId id="341" r:id="rId20"/>
    <p:sldId id="348" r:id="rId21"/>
    <p:sldId id="350" r:id="rId22"/>
    <p:sldId id="349" r:id="rId23"/>
    <p:sldId id="330" r:id="rId24"/>
    <p:sldId id="352" r:id="rId25"/>
    <p:sldId id="351" r:id="rId26"/>
    <p:sldId id="304" r:id="rId27"/>
    <p:sldId id="306" r:id="rId28"/>
    <p:sldId id="353" r:id="rId29"/>
    <p:sldId id="307" r:id="rId30"/>
    <p:sldId id="354" r:id="rId31"/>
    <p:sldId id="355" r:id="rId32"/>
    <p:sldId id="312" r:id="rId33"/>
    <p:sldId id="328" r:id="rId34"/>
    <p:sldId id="359" r:id="rId35"/>
    <p:sldId id="357" r:id="rId36"/>
    <p:sldId id="358" r:id="rId37"/>
    <p:sldId id="319" r:id="rId38"/>
    <p:sldId id="356" r:id="rId39"/>
    <p:sldId id="333" r:id="rId40"/>
    <p:sldId id="313" r:id="rId41"/>
    <p:sldId id="360" r:id="rId42"/>
    <p:sldId id="331" r:id="rId43"/>
    <p:sldId id="361" r:id="rId44"/>
    <p:sldId id="332" r:id="rId45"/>
    <p:sldId id="362" r:id="rId46"/>
    <p:sldId id="324" r:id="rId47"/>
    <p:sldId id="325" r:id="rId48"/>
    <p:sldId id="329" r:id="rId49"/>
    <p:sldId id="334" r:id="rId50"/>
    <p:sldId id="335" r:id="rId51"/>
    <p:sldId id="336" r:id="rId52"/>
    <p:sldId id="318" r:id="rId53"/>
    <p:sldId id="337" r:id="rId54"/>
    <p:sldId id="338" r:id="rId55"/>
    <p:sldId id="339" r:id="rId56"/>
    <p:sldId id="340" r:id="rId57"/>
    <p:sldId id="363" r:id="rId58"/>
    <p:sldId id="314" r:id="rId59"/>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7" autoAdjust="0"/>
    <p:restoredTop sz="82339" autoAdjust="0"/>
  </p:normalViewPr>
  <p:slideViewPr>
    <p:cSldViewPr>
      <p:cViewPr varScale="1">
        <p:scale>
          <a:sx n="94" d="100"/>
          <a:sy n="94" d="100"/>
        </p:scale>
        <p:origin x="2214" y="90"/>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athebibel.de/skalarproduk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Bearbeitungszeit ist ein Program entstanden, dass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Zerlegung der essentiellen Matrix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Triangulation. </a:t>
            </a:r>
          </a:p>
          <a:p>
            <a:endParaRPr lang="de-DE" dirty="0">
              <a:ea typeface="ＭＳ Ｐゴシック" pitchFamily="34" charset="-128"/>
            </a:endParaRPr>
          </a:p>
          <a:p>
            <a:r>
              <a:rPr lang="de-DE" dirty="0">
                <a:ea typeface="ＭＳ Ｐゴシック" pitchFamily="34" charset="-128"/>
              </a:rPr>
              <a:t>Zueletzt wird die Triangulation durchgeführt. </a:t>
            </a:r>
          </a:p>
          <a:p>
            <a:endParaRPr lang="de-DE" dirty="0">
              <a:ea typeface="ＭＳ Ｐゴシック" pitchFamily="34" charset="-128"/>
            </a:endParaRPr>
          </a:p>
          <a:p>
            <a:r>
              <a:rPr lang="de-DE" dirty="0">
                <a:ea typeface="ＭＳ Ｐゴシック" pitchFamily="34" charset="-128"/>
              </a:rPr>
              <a:t>Die strahlen durch C und die Bildpunkte werden gebildet um den originalen Bildpunkt zu bestimmen. </a:t>
            </a:r>
          </a:p>
          <a:p>
            <a:endParaRPr lang="de-DE" dirty="0">
              <a:ea typeface="ＭＳ Ｐゴシック" pitchFamily="34" charset="-128"/>
            </a:endParaRPr>
          </a:p>
          <a:p>
            <a:r>
              <a:rPr lang="de-DE" dirty="0">
                <a:ea typeface="ＭＳ Ｐゴシック" pitchFamily="34" charset="-128"/>
              </a:rPr>
              <a:t>In der Arbeit wurde bei einem synthetischen Beispiel ein triangulation direkt gerechnet um später ein optimiertes Lösungsverfahren  aufgrund von Matirzenzerlegungen zu verwende.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TITEL: BILDFEHLER:</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Ergebnis der Rekosntruktion sehen wir hier (nächste Folie)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128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Kurt markante Punkte herausheben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9256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Veränderung der Auflösung entspricht in unserer Geoemtrie einer Änderung der skalierung der Sensorkoordinatenachsen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Geometrie bleibt unverändert und die Transformation von Sensorkoordinaten in Bildebenenkoordnaten ist Teil der Kameramatrix K</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 der extrinsischen Kameraparameter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des test ergaben sich immer die selben extrinsischen Kameraparameter und es sind immer die selben Szenen rekonstruiert worden.</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will ich noch kurz einen Ausblick gebgen die ein paar Nebenprojekte welche in der Bearbeitungszeit entstanden sind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Zwischen den beiden Koordinatensystemen (O; delta) und (C; beta) gelten die folgenden Beziehungen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Werden wie folgt in einer Gleichung ausgedrückt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Daraus lässt sich ein Gleichungssystem der Form ... Darstellen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Das Gleichungssystem lässt sich in einer Matrix ausdrücken</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5. Wenn P_beta gegeben ist, erhalt man auf diese Weise direkt P_delta. Die inverse Matrix D􀀀1 kann verwendetwerden um P_beta aus P_delta zu berechnen.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Fazit: Wir können eine Beziehung zwischen Koordinaten unterschiedlicher Koordinatensysteme über eine Matrix definieren.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8089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34793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1967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Grafik : In der Abbildung sind die beiden Kameras C und C0 mit ihren Bildebenen I und I0 zu</a:t>
            </a:r>
          </a:p>
          <a:p>
            <a:r>
              <a:rPr lang="de-DE" sz="1200" b="0" i="0" u="none" strike="noStrike" kern="1200" baseline="0" dirty="0">
                <a:solidFill>
                  <a:schemeClr val="tx1"/>
                </a:solidFill>
                <a:latin typeface="Arial" charset="0"/>
                <a:ea typeface="ＭＳ Ｐゴシック" pitchFamily="-112" charset="-128"/>
                <a:cs typeface="+mn-cs"/>
              </a:rPr>
              <a:t>sehen. Ein Objektpunkt M bezuglich eines Weltkoordinatensystems (O; ) bendet</a:t>
            </a:r>
          </a:p>
          <a:p>
            <a:r>
              <a:rPr lang="de-DE" sz="1200" b="0" i="0" u="none" strike="noStrike" kern="1200" baseline="0" dirty="0">
                <a:solidFill>
                  <a:schemeClr val="tx1"/>
                </a:solidFill>
                <a:latin typeface="Arial" charset="0"/>
                <a:ea typeface="ＭＳ Ｐゴシック" pitchFamily="-112" charset="-128"/>
                <a:cs typeface="+mn-cs"/>
              </a:rPr>
              <a:t>sich auf der Ebene , welche durch die Achsen ^ d1 und ^ d2 aufgespannt wird. M wird</a:t>
            </a:r>
          </a:p>
          <a:p>
            <a:r>
              <a:rPr lang="de-DE" sz="1200" b="0" i="0" u="none" strike="noStrike" kern="1200" baseline="0" dirty="0">
                <a:solidFill>
                  <a:schemeClr val="tx1"/>
                </a:solidFill>
                <a:latin typeface="Arial" charset="0"/>
                <a:ea typeface="ＭＳ Ｐゴシック" pitchFamily="-112" charset="-128"/>
                <a:cs typeface="+mn-cs"/>
              </a:rPr>
              <a:t>auf I und I0 projiziert. Es entstehen die Bildpunkte m und m0</a:t>
            </a: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Eine Abbildungsvorschrift kann in bestimmten Fallen eindeutig bestimmt werden. In diesen Fallen</a:t>
            </a:r>
          </a:p>
          <a:p>
            <a:r>
              <a:rPr lang="de-DE" sz="1200" b="0" i="0" u="none" strike="noStrike" kern="1200" baseline="0" dirty="0">
                <a:solidFill>
                  <a:schemeClr val="tx1"/>
                </a:solidFill>
                <a:latin typeface="Arial" charset="0"/>
                <a:ea typeface="ＭＳ Ｐゴシック" pitchFamily="-112" charset="-128"/>
                <a:cs typeface="+mn-cs"/>
              </a:rPr>
              <a:t>nennt man die Abbildung zwischen beiden zweidimensionalen Bildern Homographie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Wahrend in der Bildaufnahme ein Punkt m durch Division mit der m_tau,z-Komponenten</a:t>
            </a:r>
          </a:p>
          <a:p>
            <a:r>
              <a:rPr lang="de-DE" sz="1200" b="0" i="0" u="none" strike="noStrike" kern="1200" baseline="0" dirty="0">
                <a:solidFill>
                  <a:schemeClr val="tx1"/>
                </a:solidFill>
                <a:latin typeface="Arial" charset="0"/>
                <a:ea typeface="ＭＳ Ｐゴシック" pitchFamily="-112" charset="-128"/>
                <a:cs typeface="+mn-cs"/>
              </a:rPr>
              <a:t>eindeutig zu m_tau wird ist die Ruckrichtung nicht eindeutig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Alle Punkte auf der Geraden von C und</a:t>
            </a:r>
          </a:p>
          <a:p>
            <a:r>
              <a:rPr lang="de-DE" sz="1200" b="0" i="0" u="none" strike="noStrike" kern="1200" baseline="0" dirty="0">
                <a:solidFill>
                  <a:schemeClr val="tx1"/>
                </a:solidFill>
                <a:latin typeface="Arial" charset="0"/>
                <a:ea typeface="ＭＳ Ｐゴシック" pitchFamily="-112" charset="-128"/>
                <a:cs typeface="+mn-cs"/>
              </a:rPr>
              <a:t>M_tau werden auf denselben Bildpunkt projiziert. Die Projektion von m_tau auf m_beta</a:t>
            </a:r>
          </a:p>
          <a:p>
            <a:r>
              <a:rPr lang="de-DE" sz="1200" b="0" i="0" u="none" strike="noStrike" kern="1200" baseline="0" dirty="0">
                <a:solidFill>
                  <a:schemeClr val="tx1"/>
                </a:solidFill>
                <a:latin typeface="Arial" charset="0"/>
                <a:ea typeface="ＭＳ Ｐゴシック" pitchFamily="-112" charset="-128"/>
                <a:cs typeface="+mn-cs"/>
              </a:rPr>
              <a:t>ist demnach nicht eindeutig. Die Gerade mit allen möglichen Punkten m_beta kann als m_gamma,beta mit der freien</a:t>
            </a:r>
          </a:p>
          <a:p>
            <a:r>
              <a:rPr lang="de-DE" sz="1200" b="0" i="0" u="none" strike="noStrike" kern="1200" baseline="0" dirty="0">
                <a:solidFill>
                  <a:schemeClr val="tx1"/>
                </a:solidFill>
                <a:latin typeface="Arial" charset="0"/>
                <a:ea typeface="ＭＳ Ｐゴシック" pitchFamily="-112" charset="-128"/>
                <a:cs typeface="+mn-cs"/>
              </a:rPr>
              <a:t>Variablen  gamma &gt; 0 ausgedruckt werden.</a:t>
            </a:r>
          </a:p>
          <a:p>
            <a:r>
              <a:rPr lang="de-DE" sz="1200" b="0" i="0" u="none" strike="noStrike" kern="1200" baseline="0" dirty="0">
                <a:solidFill>
                  <a:schemeClr val="tx1"/>
                </a:solidFill>
                <a:latin typeface="Arial" charset="0"/>
                <a:ea typeface="ＭＳ Ｐゴシック" pitchFamily="-112" charset="-128"/>
                <a:cs typeface="+mn-cs"/>
              </a:rPr>
              <a:t>Abbildung</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4931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Fur zwei korrespondierende Bildpunkte m_tau und m‘_tau‘  kann fur alle moglichen Punkte m_beta und m‘_beta die folgende Projektionsvorschrift hergeleitet werden. Mit einem Ursprungspunkt auf der x,y Ebene</a:t>
            </a:r>
          </a:p>
          <a:p>
            <a:pPr marL="0" indent="0">
              <a:buNone/>
            </a:pPr>
            <a:r>
              <a:rPr lang="de-DE" sz="1200" b="0" i="0" u="none" strike="noStrike" kern="1200" baseline="0" dirty="0">
                <a:solidFill>
                  <a:schemeClr val="tx1"/>
                </a:solidFill>
                <a:latin typeface="Arial" charset="0"/>
                <a:ea typeface="ＭＳ Ｐゴシック" pitchFamily="-112" charset="-128"/>
                <a:cs typeface="+mn-cs"/>
              </a:rPr>
              <a:t>3. Mit einer unbekannten projektionsmatrix P kann dann folgendes aufgestellt werden. Diese Gleichungen sagen aus, dass gamma m_tau und gamma‘m‘_tau‘ identisch sind und somit wie in 4. geschrieben werden können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00212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Wir betrachtet die selben Gleichungen wie bei der Homographie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r>
              <a:rPr lang="de-DE" sz="1200" b="0" i="0" u="none" strike="noStrike" kern="1200" baseline="0" dirty="0">
                <a:solidFill>
                  <a:schemeClr val="tx1"/>
                </a:solidFill>
                <a:latin typeface="Arial" charset="0"/>
                <a:ea typeface="ＭＳ Ｐゴシック" pitchFamily="-112" charset="-128"/>
                <a:cs typeface="+mn-cs"/>
              </a:rPr>
              <a:t>4. Einsetzten der Gleichungen aus 3</a:t>
            </a:r>
          </a:p>
          <a:p>
            <a:r>
              <a:rPr lang="de-DE" sz="1200" b="0" i="0" u="none" strike="noStrike" kern="1200" baseline="0" dirty="0">
                <a:solidFill>
                  <a:schemeClr val="tx1"/>
                </a:solidFill>
                <a:latin typeface="Arial" charset="0"/>
                <a:ea typeface="ＭＳ Ｐゴシック" pitchFamily="-112" charset="-128"/>
                <a:cs typeface="+mn-cs"/>
              </a:rPr>
              <a:t>5. Durch Vektoridentitäten kann folgendes geschlossen werden (Siehe Buch für Vektoridentitäten)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23630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Aus der letzten Gleichung lässt sich ein Gleichungssystem aufstellen (nächst Seite)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Szenenrekonstruktion:</a:t>
            </a:r>
          </a:p>
          <a:p>
            <a:r>
              <a:rPr lang="de-DE" sz="1200" kern="1200" dirty="0">
                <a:solidFill>
                  <a:schemeClr val="tx1"/>
                </a:solidFill>
                <a:effectLst/>
                <a:latin typeface="Arial" charset="0"/>
                <a:ea typeface="ＭＳ Ｐゴシック" pitchFamily="-112" charset="-128"/>
                <a:cs typeface="+mn-cs"/>
              </a:rPr>
              <a:t>Aufbau des Algoroithmus bei Anwendug auf ein reales Stereobildpaar</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Für lambda ergibt sich auf Grund der homogenen koordinaten lambda = 1</a:t>
            </a:r>
          </a:p>
          <a:p>
            <a:endParaRPr lang="de-DE" dirty="0">
              <a:ea typeface="ＭＳ Ｐゴシック" pitchFamily="34" charset="-128"/>
            </a:endParaRPr>
          </a:p>
          <a:p>
            <a:r>
              <a:rPr lang="de-DE" dirty="0">
                <a:ea typeface="ＭＳ Ｐゴシック" pitchFamily="34" charset="-128"/>
              </a:rPr>
              <a:t>Pro korrespondieredem Punktepaar ergeben sich dann jeweils zwei Gleichungen </a:t>
            </a:r>
          </a:p>
          <a:p>
            <a:endParaRPr lang="de-DE" dirty="0">
              <a:ea typeface="ＭＳ Ｐゴシック" pitchFamily="34" charset="-128"/>
            </a:endParaRPr>
          </a:p>
          <a:p>
            <a:r>
              <a:rPr lang="de-DE" dirty="0">
                <a:ea typeface="ＭＳ Ｐゴシック" pitchFamily="34" charset="-128"/>
              </a:rPr>
              <a:t>Diese werden in die Koeffizientenmatrix eingetragen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351141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82462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Singulärwertszerlegung einer Matriy A is eine Faktorisierung der Matrix A der Form A = U Sigma V^T mit orthogonalen Matrizen U und V^T und Diagonalmatrizen Sigma</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Sigma beinhaltet die Singurlärwerte der 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Orthogonale Matrizen: </a:t>
            </a:r>
            <a:r>
              <a:rPr lang="de-DE" sz="1200" b="0" i="0" kern="1200" dirty="0">
                <a:solidFill>
                  <a:schemeClr val="tx1"/>
                </a:solidFill>
                <a:effectLst/>
                <a:latin typeface="Arial" charset="0"/>
                <a:ea typeface="ＭＳ Ｐゴシック" pitchFamily="-112" charset="-128"/>
                <a:cs typeface="+mn-cs"/>
              </a:rPr>
              <a:t>Eine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 ist eine quadratische, reelle Matrix, deren Zeilen- und Spaltenvektoren paarweise orthonormal zueinander sind.</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Bilden die Spalten einer quadratischen Matrix ein System zueinander orthogonaler Einheitsvektoren, so heißt diese Matrix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die Vektoren senkrecht - also im 90° Grad Winkel - aufeinanderstehen. Rechnerisch sind zwei Vektoren orthogonal, wenn ihr </a:t>
            </a:r>
            <a:r>
              <a:rPr lang="de-DE" sz="1200" b="0" i="0" u="none" strike="noStrike" kern="1200" dirty="0">
                <a:solidFill>
                  <a:schemeClr val="tx1"/>
                </a:solidFill>
                <a:effectLst/>
                <a:latin typeface="Arial" charset="0"/>
                <a:ea typeface="ＭＳ Ｐゴシック" pitchFamily="-112" charset="-128"/>
                <a:cs typeface="+mn-cs"/>
                <a:hlinkClick r:id="rId3"/>
              </a:rPr>
              <a:t>Skalarprodukt</a:t>
            </a:r>
            <a:r>
              <a:rPr lang="de-DE" sz="1200" b="0" i="0" u="none" strike="noStrike" kern="120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gleich Null ist.</a:t>
            </a:r>
            <a:r>
              <a:rPr lang="de-DE" sz="1200" b="0" i="0" u="none" strike="noStrike" kern="1200" baseline="0" dirty="0">
                <a:solidFill>
                  <a:schemeClr val="tx1"/>
                </a:solidFill>
                <a:effectLst/>
                <a:latin typeface="Arial" charset="0"/>
                <a:ea typeface="ＭＳ Ｐゴシック" pitchFamily="-112" charset="-128"/>
                <a:cs typeface="+mn-cs"/>
              </a:rPr>
              <a:t>		</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Als Kondition wird die Abhängigkeit der Lösung eines Problems von der Störung der Eingangsdaten beschrieben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Kondition lässt sich durch Bestimmung des kleinsten Eigenvektors der Matrixmultiplikation der Koeffizientenmatrix A mit ihrer transponierten A^T herausfinden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AA^T wird in die Matrizen UDU^T zerlegt, U ist orhtogonal D eine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 ist in einer nicht aufsteigenden reihenfolge angeordnet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Der kleinste Singulärwert von D korrespondiert mit der letzten Spalte von U^T und die letzte Spalte von U ist gleich dem kleinsten Eigenvektor von AA^T.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Wird angenommen dass AA^T eine 9x9 matrix ist, so ergeben die Diagonaleeinträge d1/dß den Wert der Kondition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 höher die Kondition, desto höher desto größer wirken sich schon kleinste Abweichungen aus.</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Schlehcte Kondition liegt an der weiträumigen Verteiung der Punkte im Raum</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Siehe Matrix für auswirkungen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Normierung soll abhilfe schaffen</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6544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Für die Normierung wird pro Bild eine Transformationsmatrix T und T‘ definiert. Die Matrizeen beinahlten sowohl eine Skalierung als auch eine Translation.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Zuerst wird der Schwerpunkt s des Punktemenge bestimmt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Danach wird s in den Urspung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Punkte werden um den Wert von s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Es wird aus den neuen Punkten der Schwerpunkt berechnet, dieser befindet sich nun im Ursprung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Als nächstes wir die distanz eines jeden Punktes zu s_0 bestimmt und der Mittelwert aller Distanzen berechnet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T und T‘ sehen dann fogendermaßen aus</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49027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94529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Um also E aus F zu bestimmen gilt Bild 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Es wird davon ausgegagen das die extrinsischen Kameraparameter einer Kameras weder eine Rotation noch eine Translation beinhalten, somit kann E umformuliert werden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Mit Hilfe der Singulärwertszerlegung wird E in drei Matrizen Zerlegt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Die Singulärwerte der essentiellen Matrix müssen bestimmte Bedingungen erfüllen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[C]x ist Schiefsymmetrisch und kann in UZU^T zerlegt werden wobei U orthogonal ist und Z eine block diagonale Matrix. R kann ich UWV^T und UW^TV^T zerlegt werden, wobei W eine schiefsymetrische Matrix ist </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 Hilfsmatrizen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Der Kern der Schiefsymmetrischen Matrix ergibt die den normierten Richtungsvektor der Translationskomponente (Skaleninvarianz). Durch modifizierung der Singulärwerte gilt ||v||=1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Vier mögliche Lösungen können nun kombiniert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pPr marL="171450" indent="-171450">
              <a:buFont typeface="Wingdings" panose="05000000000000000000" pitchFamily="2" charset="2"/>
              <a:buChar char="à"/>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90905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sind e1 und e2 = (1,0) so hat F die folgende Form (kurz nächste Folie einblenden)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Ist dies nicht der Fall werden die Matrizen R und R‘ aufgestellt, welche e und e‘ entsprechend rotiert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F hat dann die Form wie eingeblendet, da f = e3 etc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ist dies der Fall so hat F die folgende Form </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71344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1. Verläuft nun eine Epipolarline durch einen Beispielpunkt und e so beschreibt das Kreuzprodukt diese Linie (verweis Hartley and Zisserman)</a:t>
            </a:r>
          </a:p>
          <a:p>
            <a:endParaRPr lang="de-DE" dirty="0">
              <a:ea typeface="ＭＳ Ｐゴシック" pitchFamily="34" charset="-128"/>
            </a:endParaRPr>
          </a:p>
          <a:p>
            <a:r>
              <a:rPr lang="de-DE" dirty="0">
                <a:ea typeface="ＭＳ Ｐゴシック" pitchFamily="34" charset="-128"/>
              </a:rPr>
              <a:t>2. Die quadratische Distanz zum Urspurng wird dann bezeichnet mit (Einschub dieser Herleitung auf nächster Folie)</a:t>
            </a:r>
          </a:p>
          <a:p>
            <a:endParaRPr lang="de-DE" dirty="0">
              <a:ea typeface="ＭＳ Ｐゴシック" pitchFamily="34" charset="-128"/>
            </a:endParaRPr>
          </a:p>
          <a:p>
            <a:r>
              <a:rPr lang="de-DE" dirty="0">
                <a:ea typeface="ＭＳ Ｐゴシック" pitchFamily="34" charset="-128"/>
              </a:rPr>
              <a:t>3. Um die zu l(t) korrespondierende Epipolargerade zu bekommen benutzen wir die bekannte Abbildungsvorschrift</a:t>
            </a:r>
          </a:p>
          <a:p>
            <a:endParaRPr lang="de-DE" dirty="0">
              <a:ea typeface="ＭＳ Ｐゴシック" pitchFamily="34" charset="-128"/>
            </a:endParaRPr>
          </a:p>
          <a:p>
            <a:r>
              <a:rPr lang="de-DE" dirty="0">
                <a:ea typeface="ＭＳ Ｐゴシック" pitchFamily="34" charset="-128"/>
              </a:rPr>
              <a:t>Die Funktion C kann jetzt in eine Funktion s(t) umformuliert werden</a:t>
            </a:r>
          </a:p>
          <a:p>
            <a:endParaRPr lang="de-DE" dirty="0">
              <a:ea typeface="ＭＳ Ｐゴシック" pitchFamily="34" charset="-128"/>
            </a:endParaRPr>
          </a:p>
          <a:p>
            <a:r>
              <a:rPr lang="de-DE" dirty="0">
                <a:ea typeface="ＭＳ Ｐゴシック" pitchFamily="34" charset="-128"/>
              </a:rPr>
              <a:t>Für die erechnung der minima kann beispielsweise die ableitung s‘(t) berechnet werden und die Nullpunkte bestimmt werden </a:t>
            </a:r>
          </a:p>
          <a:p>
            <a:endParaRPr lang="de-DE" dirty="0">
              <a:ea typeface="ＭＳ Ｐゴシック" pitchFamily="34" charset="-128"/>
            </a:endParaRPr>
          </a:p>
          <a:p>
            <a:r>
              <a:rPr lang="de-DE" dirty="0">
                <a:ea typeface="ＭＳ Ｐゴシック" pitchFamily="34" charset="-128"/>
              </a:rPr>
              <a:t>Oder man formt die Gleichung zu g(t) u, durch nenner gleichmachen bei s‘(t) und den Zähler gleich null setzten</a:t>
            </a:r>
          </a:p>
          <a:p>
            <a:endParaRPr lang="de-DE" dirty="0">
              <a:ea typeface="ＭＳ Ｐゴシック" pitchFamily="34" charset="-128"/>
            </a:endParaRPr>
          </a:p>
          <a:p>
            <a:r>
              <a:rPr lang="de-DE" dirty="0">
                <a:ea typeface="ＭＳ Ｐゴシック" pitchFamily="34" charset="-128"/>
              </a:rPr>
              <a:t>Danach werden die Läsungen für t bestimmt </a:t>
            </a:r>
            <a:r>
              <a:rPr lang="de-DE" dirty="0">
                <a:ea typeface="ＭＳ Ｐゴシック" pitchFamily="34" charset="-128"/>
                <a:sym typeface="Wingdings" panose="05000000000000000000" pitchFamily="2" charset="2"/>
              </a:rPr>
              <a:t> Polynom von grad sechs also sechs Lösungen für 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Es werden nur die Reelen Lösungen betrachtet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Einsetzen in s(t) und t_min rausfinden </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4359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Mit t_min können die Epipolarlinien berechnet werden </a:t>
            </a:r>
          </a:p>
          <a:p>
            <a:endParaRPr lang="de-DE" dirty="0">
              <a:ea typeface="ＭＳ Ｐゴシック" pitchFamily="34" charset="-128"/>
            </a:endParaRPr>
          </a:p>
          <a:p>
            <a:r>
              <a:rPr lang="de-DE" dirty="0">
                <a:ea typeface="ＭＳ Ｐゴシック" pitchFamily="34" charset="-128"/>
              </a:rPr>
              <a:t>M_rot und m‘_rot sind die Punkte auf der Epipolarlline welce dem Ursprung am nächsten sind</a:t>
            </a:r>
          </a:p>
          <a:p>
            <a:r>
              <a:rPr lang="de-DE" dirty="0">
                <a:ea typeface="ＭＳ Ｐゴシック" pitchFamily="34" charset="-128"/>
              </a:rPr>
              <a:t>	Bildpunkte wurden doch in den Urspung verschoben </a:t>
            </a:r>
          </a:p>
          <a:p>
            <a:r>
              <a:rPr lang="de-DE" dirty="0">
                <a:ea typeface="ＭＳ Ｐゴシック" pitchFamily="34" charset="-128"/>
              </a:rPr>
              <a:t>Nächster Punkt zum Ursrpung wird folgendermaßen berechnet</a:t>
            </a:r>
          </a:p>
          <a:p>
            <a:endParaRPr lang="de-DE" dirty="0">
              <a:ea typeface="ＭＳ Ｐゴシック" pitchFamily="34" charset="-128"/>
            </a:endParaRPr>
          </a:p>
          <a:p>
            <a:r>
              <a:rPr lang="de-DE" dirty="0">
                <a:ea typeface="ＭＳ Ｐゴシック" pitchFamily="34" charset="-128"/>
              </a:rPr>
              <a:t>Als letztes noch Rücktransformation der Punkte in ausgangslage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Bestimmung der 3D Objektpunkte durch lineares Triangulationsverfahren</a:t>
            </a:r>
          </a:p>
          <a:p>
            <a:endParaRPr lang="de-DE" dirty="0">
              <a:ea typeface="ＭＳ Ｐゴシック" pitchFamily="34" charset="-128"/>
            </a:endParaRPr>
          </a:p>
          <a:p>
            <a:r>
              <a:rPr lang="de-DE" dirty="0">
                <a:ea typeface="ＭＳ Ｐゴシック" pitchFamily="34" charset="-128"/>
              </a:rPr>
              <a:t>Pro korrespondierendem Punktepaar wird die Projektionsgleichung aufgestellt</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Das Füht zu den Gleichungen im zweiten  und dritten Block</a:t>
            </a:r>
          </a:p>
          <a:p>
            <a:endParaRPr lang="de-DE" dirty="0">
              <a:ea typeface="ＭＳ Ｐゴシック" pitchFamily="34" charset="-128"/>
            </a:endParaRPr>
          </a:p>
          <a:p>
            <a:r>
              <a:rPr lang="de-DE" dirty="0">
                <a:ea typeface="ＭＳ Ｐゴシック" pitchFamily="34" charset="-128"/>
              </a:rPr>
              <a:t>Diese werden in eine Koeffizientenmatrix A eingetragen so das gilt A*x = 0</a:t>
            </a:r>
          </a:p>
          <a:p>
            <a:endParaRPr lang="de-DE" dirty="0">
              <a:ea typeface="ＭＳ Ｐゴシック" pitchFamily="34" charset="-128"/>
            </a:endParaRPr>
          </a:p>
          <a:p>
            <a:r>
              <a:rPr lang="de-DE" dirty="0">
                <a:ea typeface="ＭＳ Ｐゴシック" pitchFamily="34" charset="-128"/>
              </a:rPr>
              <a:t>Durch verwendung des Kreuzproduktes wird die homogene Komponenten eliminiert </a:t>
            </a:r>
          </a:p>
          <a:p>
            <a:endParaRPr lang="de-DE" dirty="0">
              <a:ea typeface="ＭＳ Ｐゴシック" pitchFamily="34" charset="-128"/>
            </a:endParaRPr>
          </a:p>
          <a:p>
            <a:r>
              <a:rPr lang="de-DE" dirty="0">
                <a:ea typeface="ＭＳ Ｐゴシック" pitchFamily="34" charset="-128"/>
              </a:rPr>
              <a:t>Zwei der drei Gleichungen sind linear unabhängig und werden in die Koeffizientenmatrix geschrieben</a:t>
            </a:r>
          </a:p>
          <a:p>
            <a:endParaRPr lang="de-DE" dirty="0">
              <a:ea typeface="ＭＳ Ｐゴシック" pitchFamily="34" charset="-128"/>
            </a:endParaRPr>
          </a:p>
          <a:p>
            <a:r>
              <a:rPr lang="de-DE" dirty="0">
                <a:ea typeface="ＭＳ Ｐゴシック" pitchFamily="34" charset="-128"/>
              </a:rPr>
              <a:t>Zwei möglichkeiten diese Gleichungen zu läsen: Kern oder Singulärwertszerlegung</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22090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63620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 enthält die Informationen der extrinsischen Kameraparameter, also wie die Kameraszueinander rotiert und Verschoben sind und der intrinsischen Kameraparameter, darunter fallen die Brennweite, die Verschiebung des Koordinatenursprungs und die skalierung von mm in pixeleinheiten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K Bezeichnet die intrinsischen Kameraparameter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Für die Szenenrekonstruktion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beinhaltete insgesamt 3 Teile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Bildanalyse ist in zwei Teilschritte unterteilt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1. Die Bestimmung der Abbildungsvorschriften sprich die Fundamentalmatrix und die essentielle Matrix und die Bestimmung der extrinsischen Kameraparameter</a:t>
            </a:r>
          </a:p>
          <a:p>
            <a:r>
              <a:rPr lang="de-DE" sz="1200" kern="1200" dirty="0">
                <a:solidFill>
                  <a:schemeClr val="tx1"/>
                </a:solidFill>
                <a:effectLst/>
                <a:latin typeface="Arial" charset="0"/>
                <a:ea typeface="ＭＳ Ｐゴシック" pitchFamily="-112" charset="-128"/>
                <a:cs typeface="+mn-cs"/>
              </a:rPr>
              <a:t>	2. Die Rekonstruktion der 3D-Szene durch eine Triangulierung der korrespondierenden Bildpunkte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r>
              <a:rPr lang="de-DE" dirty="0">
                <a:ea typeface="ＭＳ Ｐゴシック" pitchFamily="34" charset="-128"/>
              </a:rPr>
              <a:t>Zunächst muss die Abbildungsvorschrift F bestimmt werden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F ist eine 3x3 Matrix mit 9 unbekannten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Die Fundamentalmatrix wird über den 8-Punkte algorithmus bestimmt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Wir benötigen also mindestens 8 korrespondierende Punktepaare aus denen ein Gleichungssystem aufgestellt und gelöst wird</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Durch symmetrien in den Bildpunkten fällt eine unbekannte weg weshalb acht Punkte prinzipiell ausreichen würden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9657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In realen Bilder kann es zu Bildfehlern kommen</a:t>
            </a:r>
          </a:p>
          <a:p>
            <a:r>
              <a:rPr lang="de-DE" sz="1200" kern="1200" dirty="0">
                <a:solidFill>
                  <a:schemeClr val="tx1"/>
                </a:solidFill>
                <a:effectLst/>
                <a:latin typeface="Arial" charset="0"/>
                <a:ea typeface="ＭＳ Ｐゴシック" pitchFamily="-112" charset="-128"/>
                <a:cs typeface="+mn-cs"/>
              </a:rPr>
              <a:t>	erschwert das Bestimmen der Fundamentalmatrix</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 erklären und sagen warum die Epipolare bedingung nicht erfüllt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Reduktion des Fehlers durch Normierung der Bildpunkte </a:t>
            </a:r>
          </a:p>
          <a:p>
            <a:r>
              <a:rPr lang="de-DE" sz="1200" kern="1200" dirty="0">
                <a:solidFill>
                  <a:schemeClr val="tx1"/>
                </a:solidFill>
                <a:effectLst/>
                <a:latin typeface="Arial" charset="0"/>
                <a:ea typeface="ＭＳ Ｐゴシック" pitchFamily="-112" charset="-128"/>
                <a:cs typeface="+mn-cs"/>
              </a:rPr>
              <a:t>	Wie funktioniert die Normierung (Bild erklären)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Die Normierung der Bilddaten führt dazu, dass sich die Bilddaten in einem kleineren Zahlenbereich befinden als zuvor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Für die daraus resultierende Fundamentalmatrix bedeutet das, dass sie gleichmäßger auf Bildfehler reagiert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 die Fehler nur minimiert sind und die epipolare Bedinung immernoch nicht zu gänzer erfüllt werden kann, wird die Abweichung durch die normierung der Daten versucht minimal gehalten zu werden.</a:t>
            </a: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03.07.2018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03.07.2018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03.07.2018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03.07.2018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03.07.2018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03.07.2018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14.PNG"/><Relationship Id="rId7" Type="http://schemas.openxmlformats.org/officeDocument/2006/relationships/image" Target="../media/image62.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15.PNG"/><Relationship Id="rId9" Type="http://schemas.openxmlformats.org/officeDocument/2006/relationships/image" Target="../media/image63.emf"/></Relationships>
</file>

<file path=ppt/slides/_rels/slide2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7.emf"/></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36.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37.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7.emf"/><Relationship Id="rId3" Type="http://schemas.openxmlformats.org/officeDocument/2006/relationships/image" Target="../media/image97.emf"/><Relationship Id="rId7" Type="http://schemas.openxmlformats.org/officeDocument/2006/relationships/image" Target="../media/image101.emf"/><Relationship Id="rId12" Type="http://schemas.openxmlformats.org/officeDocument/2006/relationships/image" Target="../media/image106.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0.emf"/><Relationship Id="rId11" Type="http://schemas.openxmlformats.org/officeDocument/2006/relationships/image" Target="../media/image105.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4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image" Target="../media/image115.emf"/></Relationships>
</file>

<file path=ppt/slides/_rels/slide43.xml.rels><?xml version="1.0" encoding="UTF-8" standalone="yes"?>
<Relationships xmlns="http://schemas.openxmlformats.org/package/2006/relationships"><Relationship Id="rId3" Type="http://schemas.openxmlformats.org/officeDocument/2006/relationships/image" Target="../media/image116.emf"/><Relationship Id="rId7" Type="http://schemas.openxmlformats.org/officeDocument/2006/relationships/image" Target="../media/image110.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44.xml.rels><?xml version="1.0" encoding="UTF-8" standalone="yes"?>
<Relationships xmlns="http://schemas.openxmlformats.org/package/2006/relationships"><Relationship Id="rId3" Type="http://schemas.openxmlformats.org/officeDocument/2006/relationships/image" Target="../media/image120.emf"/><Relationship Id="rId7" Type="http://schemas.openxmlformats.org/officeDocument/2006/relationships/image" Target="../media/image124.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slides/_rels/slide4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8.emf"/><Relationship Id="rId5" Type="http://schemas.openxmlformats.org/officeDocument/2006/relationships/image" Target="../media/image127.emf"/><Relationship Id="rId4" Type="http://schemas.openxmlformats.org/officeDocument/2006/relationships/image" Target="../media/image126.emf"/></Relationships>
</file>

<file path=ppt/slides/_rels/slide4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1.emf"/></Relationships>
</file>

<file path=ppt/slides/_rels/slide48.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33.emf"/></Relationships>
</file>

<file path=ppt/slides/_rels/slide49.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5.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7.emf"/></Relationships>
</file>

<file path=ppt/slides/_rels/slide51.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9.emf"/></Relationships>
</file>

<file path=ppt/slides/_rels/slide52.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54.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2.Erzwingen der Singularität</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0981D2E0-45A4-46E0-83AF-1EFBB1077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spTree>
    <p:extLst>
      <p:ext uri="{BB962C8B-B14F-4D97-AF65-F5344CB8AC3E}">
        <p14:creationId xmlns:p14="http://schemas.microsoft.com/office/powerpoint/2010/main" val="56020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852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3.Rekonstruierte Szene</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85E25D9-6C03-47B4-B18B-6269C630350B}"/>
              </a:ext>
            </a:extLst>
          </p:cNvPr>
          <p:cNvPicPr>
            <a:picLocks noChangeAspect="1"/>
          </p:cNvPicPr>
          <p:nvPr/>
        </p:nvPicPr>
        <p:blipFill>
          <a:blip r:embed="rId3"/>
          <a:stretch>
            <a:fillRect/>
          </a:stretch>
        </p:blipFill>
        <p:spPr>
          <a:xfrm>
            <a:off x="28573" y="1243265"/>
            <a:ext cx="4336273" cy="4097728"/>
          </a:xfrm>
          <a:prstGeom prst="rect">
            <a:avLst/>
          </a:prstGeom>
        </p:spPr>
      </p:pic>
      <p:pic>
        <p:nvPicPr>
          <p:cNvPr id="11" name="Picture 10">
            <a:extLst>
              <a:ext uri="{FF2B5EF4-FFF2-40B4-BE49-F238E27FC236}">
                <a16:creationId xmlns:a16="http://schemas.microsoft.com/office/drawing/2014/main" id="{D6D70D12-4881-4882-AC76-B528C2AF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312" y="1768128"/>
            <a:ext cx="4572000" cy="3048001"/>
          </a:xfrm>
          <a:prstGeom prst="rect">
            <a:avLst/>
          </a:prstGeom>
        </p:spPr>
      </p:pic>
    </p:spTree>
    <p:extLst>
      <p:ext uri="{BB962C8B-B14F-4D97-AF65-F5344CB8AC3E}">
        <p14:creationId xmlns:p14="http://schemas.microsoft.com/office/powerpoint/2010/main" val="406261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2" name="Picture 11">
            <a:extLst>
              <a:ext uri="{FF2B5EF4-FFF2-40B4-BE49-F238E27FC236}">
                <a16:creationId xmlns:a16="http://schemas.microsoft.com/office/drawing/2014/main" id="{93B10558-6C45-43FD-BBAF-4ACE43E51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3921035"/>
            <a:ext cx="3496063" cy="1076642"/>
          </a:xfrm>
          <a:prstGeom prst="rect">
            <a:avLst/>
          </a:prstGeom>
          <a:ln/>
        </p:spPr>
        <p:style>
          <a:lnRef idx="2">
            <a:schemeClr val="accent3"/>
          </a:lnRef>
          <a:fillRef idx="1">
            <a:schemeClr val="lt1"/>
          </a:fillRef>
          <a:effectRef idx="0">
            <a:schemeClr val="accent3"/>
          </a:effectRef>
          <a:fontRef idx="minor">
            <a:schemeClr val="dk1"/>
          </a:fontRef>
        </p:style>
      </p:pic>
      <p:pic>
        <p:nvPicPr>
          <p:cNvPr id="13" name="Picture 12">
            <a:extLst>
              <a:ext uri="{FF2B5EF4-FFF2-40B4-BE49-F238E27FC236}">
                <a16:creationId xmlns:a16="http://schemas.microsoft.com/office/drawing/2014/main" id="{5D3BA78F-9604-4892-9E20-0F5BCEC5E737}"/>
              </a:ext>
            </a:extLst>
          </p:cNvPr>
          <p:cNvPicPr>
            <a:picLocks noChangeAspect="1"/>
          </p:cNvPicPr>
          <p:nvPr/>
        </p:nvPicPr>
        <p:blipFill>
          <a:blip r:embed="rId4"/>
          <a:stretch>
            <a:fillRect/>
          </a:stretch>
        </p:blipFill>
        <p:spPr>
          <a:xfrm>
            <a:off x="2059926" y="1194996"/>
            <a:ext cx="5024148" cy="2595800"/>
          </a:xfrm>
          <a:prstGeom prst="rect">
            <a:avLst/>
          </a:prstGeom>
        </p:spPr>
      </p:pic>
      <p:sp>
        <p:nvSpPr>
          <p:cNvPr id="14" name="TextBox 13">
            <a:extLst>
              <a:ext uri="{FF2B5EF4-FFF2-40B4-BE49-F238E27FC236}">
                <a16:creationId xmlns:a16="http://schemas.microsoft.com/office/drawing/2014/main" id="{C3093514-3998-4CED-9BA5-EF8528DE67C7}"/>
              </a:ext>
            </a:extLst>
          </p:cNvPr>
          <p:cNvSpPr txBox="1"/>
          <p:nvPr/>
        </p:nvSpPr>
        <p:spPr>
          <a:xfrm>
            <a:off x="377787" y="5261532"/>
            <a:ext cx="8388424" cy="392800"/>
          </a:xfrm>
          <a:prstGeom prst="rect">
            <a:avLst/>
          </a:prstGeom>
          <a:noFill/>
        </p:spPr>
        <p:txBody>
          <a:bodyPr wrap="square" rtlCol="0">
            <a:spAutoFit/>
          </a:bodyPr>
          <a:lstStyle/>
          <a:p>
            <a:r>
              <a:rPr lang="de-DE" sz="2400" u="none" dirty="0">
                <a:solidFill>
                  <a:schemeClr val="tx1"/>
                </a:solidFill>
                <a:latin typeface="Calibri" panose="020F0502020204030204" pitchFamily="34" charset="0"/>
                <a:cs typeface="Calibri" panose="020F0502020204030204" pitchFamily="34" charset="0"/>
                <a:sym typeface="Wingdings" panose="05000000000000000000" pitchFamily="2" charset="2"/>
              </a:rPr>
              <a:t> Die Rekonstruktion ist unabhängig von der Kameraauflösung</a:t>
            </a:r>
            <a:endParaRPr lang="de-DE" sz="2400" u="none" baseline="30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176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15</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16</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44" y="928688"/>
            <a:ext cx="3318805" cy="2069675"/>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40" y="2993767"/>
            <a:ext cx="3318805" cy="2069675"/>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6610" y="930519"/>
            <a:ext cx="3318805" cy="2066011"/>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610" y="2986413"/>
            <a:ext cx="3318805" cy="2069674"/>
          </a:xfrm>
          <a:prstGeom prst="rect">
            <a:avLst/>
          </a:prstGeom>
        </p:spPr>
      </p:pic>
      <p:sp>
        <p:nvSpPr>
          <p:cNvPr id="16" name="TextBox 15">
            <a:extLst>
              <a:ext uri="{FF2B5EF4-FFF2-40B4-BE49-F238E27FC236}">
                <a16:creationId xmlns:a16="http://schemas.microsoft.com/office/drawing/2014/main" id="{7F647B35-EF13-4B5D-A724-F3EB46688950}"/>
              </a:ext>
            </a:extLst>
          </p:cNvPr>
          <p:cNvSpPr txBox="1"/>
          <p:nvPr/>
        </p:nvSpPr>
        <p:spPr>
          <a:xfrm>
            <a:off x="547514" y="5066205"/>
            <a:ext cx="413909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proportional geänderter Auflösung. Der horizontale versatz stimmt</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5066204"/>
            <a:ext cx="4392488"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nicht proportional geänderter Auflösung. Der horizontale versatz stimmt nicht</a:t>
            </a:r>
          </a:p>
        </p:txBody>
      </p:sp>
    </p:spTree>
    <p:extLst>
      <p:ext uri="{BB962C8B-B14F-4D97-AF65-F5344CB8AC3E}">
        <p14:creationId xmlns:p14="http://schemas.microsoft.com/office/powerpoint/2010/main" val="314202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711688"/>
            <a:ext cx="9144001" cy="3021182"/>
          </a:xfrm>
          <a:prstGeom prst="rect">
            <a:avLst/>
          </a:prstGeom>
        </p:spPr>
      </p:pic>
      <p:sp>
        <p:nvSpPr>
          <p:cNvPr id="9" name="TextBox 8">
            <a:extLst>
              <a:ext uri="{FF2B5EF4-FFF2-40B4-BE49-F238E27FC236}">
                <a16:creationId xmlns:a16="http://schemas.microsoft.com/office/drawing/2014/main" id="{B40BE2CC-9A05-4772-B5B8-F556A17547D7}"/>
              </a:ext>
            </a:extLst>
          </p:cNvPr>
          <p:cNvSpPr txBox="1"/>
          <p:nvPr/>
        </p:nvSpPr>
        <p:spPr>
          <a:xfrm>
            <a:off x="74294" y="4784117"/>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4787136"/>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spTree>
    <p:extLst>
      <p:ext uri="{BB962C8B-B14F-4D97-AF65-F5344CB8AC3E}">
        <p14:creationId xmlns:p14="http://schemas.microsoft.com/office/powerpoint/2010/main" val="136924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Koordinatentransformation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83782C40-36A5-43D6-BDAD-C58FD807E835}"/>
              </a:ext>
            </a:extLst>
          </p:cNvPr>
          <p:cNvPicPr>
            <a:picLocks noChangeAspect="1"/>
          </p:cNvPicPr>
          <p:nvPr/>
        </p:nvPicPr>
        <p:blipFill>
          <a:blip r:embed="rId3"/>
          <a:stretch>
            <a:fillRect/>
          </a:stretch>
        </p:blipFill>
        <p:spPr>
          <a:xfrm>
            <a:off x="471488" y="1132545"/>
            <a:ext cx="3363750" cy="1366400"/>
          </a:xfrm>
          <a:prstGeom prst="rect">
            <a:avLst/>
          </a:prstGeom>
        </p:spPr>
      </p:pic>
      <p:pic>
        <p:nvPicPr>
          <p:cNvPr id="7" name="Picture 6">
            <a:extLst>
              <a:ext uri="{FF2B5EF4-FFF2-40B4-BE49-F238E27FC236}">
                <a16:creationId xmlns:a16="http://schemas.microsoft.com/office/drawing/2014/main" id="{FE7E5141-00F9-4576-8051-EC79D1B5C74F}"/>
              </a:ext>
            </a:extLst>
          </p:cNvPr>
          <p:cNvPicPr>
            <a:picLocks noChangeAspect="1"/>
          </p:cNvPicPr>
          <p:nvPr/>
        </p:nvPicPr>
        <p:blipFill>
          <a:blip r:embed="rId4"/>
          <a:stretch>
            <a:fillRect/>
          </a:stretch>
        </p:blipFill>
        <p:spPr>
          <a:xfrm>
            <a:off x="380650" y="2676409"/>
            <a:ext cx="4350450" cy="1008000"/>
          </a:xfrm>
          <a:prstGeom prst="rect">
            <a:avLst/>
          </a:prstGeom>
        </p:spPr>
      </p:pic>
      <p:pic>
        <p:nvPicPr>
          <p:cNvPr id="11" name="Picture 10">
            <a:extLst>
              <a:ext uri="{FF2B5EF4-FFF2-40B4-BE49-F238E27FC236}">
                <a16:creationId xmlns:a16="http://schemas.microsoft.com/office/drawing/2014/main" id="{FAA582D3-06DF-448E-8951-708DAFB9B012}"/>
              </a:ext>
            </a:extLst>
          </p:cNvPr>
          <p:cNvPicPr>
            <a:picLocks noChangeAspect="1"/>
          </p:cNvPicPr>
          <p:nvPr/>
        </p:nvPicPr>
        <p:blipFill>
          <a:blip r:embed="rId5"/>
          <a:stretch>
            <a:fillRect/>
          </a:stretch>
        </p:blipFill>
        <p:spPr>
          <a:xfrm>
            <a:off x="380650" y="3953674"/>
            <a:ext cx="4888650" cy="761600"/>
          </a:xfrm>
          <a:prstGeom prst="rect">
            <a:avLst/>
          </a:prstGeom>
        </p:spPr>
      </p:pic>
      <p:pic>
        <p:nvPicPr>
          <p:cNvPr id="12" name="Picture 11">
            <a:extLst>
              <a:ext uri="{FF2B5EF4-FFF2-40B4-BE49-F238E27FC236}">
                <a16:creationId xmlns:a16="http://schemas.microsoft.com/office/drawing/2014/main" id="{44602B90-C5BD-4E7E-8B74-EA7D8CA12308}"/>
              </a:ext>
            </a:extLst>
          </p:cNvPr>
          <p:cNvPicPr>
            <a:picLocks noChangeAspect="1"/>
          </p:cNvPicPr>
          <p:nvPr/>
        </p:nvPicPr>
        <p:blipFill>
          <a:blip r:embed="rId6"/>
          <a:stretch>
            <a:fillRect/>
          </a:stretch>
        </p:blipFill>
        <p:spPr>
          <a:xfrm>
            <a:off x="380650" y="4842210"/>
            <a:ext cx="3767400" cy="985600"/>
          </a:xfrm>
          <a:prstGeom prst="rect">
            <a:avLst/>
          </a:prstGeom>
        </p:spPr>
      </p:pic>
      <p:pic>
        <p:nvPicPr>
          <p:cNvPr id="13" name="Picture 12">
            <a:extLst>
              <a:ext uri="{FF2B5EF4-FFF2-40B4-BE49-F238E27FC236}">
                <a16:creationId xmlns:a16="http://schemas.microsoft.com/office/drawing/2014/main" id="{BC8FBB51-53BC-4E93-991E-5CAC5900539D}"/>
              </a:ext>
            </a:extLst>
          </p:cNvPr>
          <p:cNvPicPr>
            <a:picLocks noChangeAspect="1"/>
          </p:cNvPicPr>
          <p:nvPr/>
        </p:nvPicPr>
        <p:blipFill>
          <a:blip r:embed="rId7"/>
          <a:stretch>
            <a:fillRect/>
          </a:stretch>
        </p:blipFill>
        <p:spPr>
          <a:xfrm>
            <a:off x="5758400" y="1200831"/>
            <a:ext cx="3004950" cy="1635200"/>
          </a:xfrm>
          <a:prstGeom prst="rect">
            <a:avLst/>
          </a:prstGeom>
        </p:spPr>
      </p:pic>
    </p:spTree>
    <p:extLst>
      <p:ext uri="{BB962C8B-B14F-4D97-AF65-F5344CB8AC3E}">
        <p14:creationId xmlns:p14="http://schemas.microsoft.com/office/powerpoint/2010/main" val="411899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39C1F7A-B693-4420-8518-45F41C54C47A}"/>
              </a:ext>
            </a:extLst>
          </p:cNvPr>
          <p:cNvPicPr>
            <a:picLocks noChangeAspect="1"/>
          </p:cNvPicPr>
          <p:nvPr/>
        </p:nvPicPr>
        <p:blipFill>
          <a:blip r:embed="rId3"/>
          <a:stretch>
            <a:fillRect/>
          </a:stretch>
        </p:blipFill>
        <p:spPr>
          <a:xfrm>
            <a:off x="1001321" y="1077047"/>
            <a:ext cx="7141357" cy="4703905"/>
          </a:xfrm>
          <a:prstGeom prst="rect">
            <a:avLst/>
          </a:prstGeom>
        </p:spPr>
      </p:pic>
    </p:spTree>
    <p:extLst>
      <p:ext uri="{BB962C8B-B14F-4D97-AF65-F5344CB8AC3E}">
        <p14:creationId xmlns:p14="http://schemas.microsoft.com/office/powerpoint/2010/main" val="188634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98639AD6-F8C8-4216-B1C5-763AF1C1DF5E}"/>
              </a:ext>
            </a:extLst>
          </p:cNvPr>
          <p:cNvPicPr>
            <a:picLocks noChangeAspect="1"/>
          </p:cNvPicPr>
          <p:nvPr/>
        </p:nvPicPr>
        <p:blipFill>
          <a:blip r:embed="rId3"/>
          <a:stretch>
            <a:fillRect/>
          </a:stretch>
        </p:blipFill>
        <p:spPr>
          <a:xfrm>
            <a:off x="675450" y="1162625"/>
            <a:ext cx="7662819" cy="1479564"/>
          </a:xfrm>
          <a:prstGeom prst="rect">
            <a:avLst/>
          </a:prstGeom>
        </p:spPr>
      </p:pic>
      <p:pic>
        <p:nvPicPr>
          <p:cNvPr id="6" name="Picture 5">
            <a:extLst>
              <a:ext uri="{FF2B5EF4-FFF2-40B4-BE49-F238E27FC236}">
                <a16:creationId xmlns:a16="http://schemas.microsoft.com/office/drawing/2014/main" id="{071E5831-8800-4099-9A3B-8B7E8D0A472C}"/>
              </a:ext>
            </a:extLst>
          </p:cNvPr>
          <p:cNvPicPr>
            <a:picLocks noChangeAspect="1"/>
          </p:cNvPicPr>
          <p:nvPr/>
        </p:nvPicPr>
        <p:blipFill>
          <a:blip r:embed="rId4"/>
          <a:stretch>
            <a:fillRect/>
          </a:stretch>
        </p:blipFill>
        <p:spPr>
          <a:xfrm>
            <a:off x="1927984" y="2693288"/>
            <a:ext cx="5157750" cy="1366400"/>
          </a:xfrm>
          <a:prstGeom prst="rect">
            <a:avLst/>
          </a:prstGeom>
        </p:spPr>
      </p:pic>
      <p:pic>
        <p:nvPicPr>
          <p:cNvPr id="14" name="Picture 13">
            <a:extLst>
              <a:ext uri="{FF2B5EF4-FFF2-40B4-BE49-F238E27FC236}">
                <a16:creationId xmlns:a16="http://schemas.microsoft.com/office/drawing/2014/main" id="{2C927ECF-D69C-4C94-BCB9-1682C9494CA0}"/>
              </a:ext>
            </a:extLst>
          </p:cNvPr>
          <p:cNvPicPr>
            <a:picLocks noChangeAspect="1"/>
          </p:cNvPicPr>
          <p:nvPr/>
        </p:nvPicPr>
        <p:blipFill>
          <a:blip r:embed="rId5"/>
          <a:stretch>
            <a:fillRect/>
          </a:stretch>
        </p:blipFill>
        <p:spPr>
          <a:xfrm>
            <a:off x="2084959" y="4110787"/>
            <a:ext cx="4843800" cy="1265600"/>
          </a:xfrm>
          <a:prstGeom prst="rect">
            <a:avLst/>
          </a:prstGeom>
        </p:spPr>
      </p:pic>
      <p:pic>
        <p:nvPicPr>
          <p:cNvPr id="15" name="Picture 14">
            <a:extLst>
              <a:ext uri="{FF2B5EF4-FFF2-40B4-BE49-F238E27FC236}">
                <a16:creationId xmlns:a16="http://schemas.microsoft.com/office/drawing/2014/main" id="{93E7FB07-C8E2-4846-B804-8BA8810527F5}"/>
              </a:ext>
            </a:extLst>
          </p:cNvPr>
          <p:cNvPicPr>
            <a:picLocks noChangeAspect="1"/>
          </p:cNvPicPr>
          <p:nvPr/>
        </p:nvPicPr>
        <p:blipFill>
          <a:blip r:embed="rId6"/>
          <a:stretch>
            <a:fillRect/>
          </a:stretch>
        </p:blipFill>
        <p:spPr>
          <a:xfrm>
            <a:off x="3518025" y="5435664"/>
            <a:ext cx="2107950" cy="369600"/>
          </a:xfrm>
          <a:prstGeom prst="rect">
            <a:avLst/>
          </a:prstGeom>
        </p:spPr>
      </p:pic>
    </p:spTree>
    <p:extLst>
      <p:ext uri="{BB962C8B-B14F-4D97-AF65-F5344CB8AC3E}">
        <p14:creationId xmlns:p14="http://schemas.microsoft.com/office/powerpoint/2010/main" val="45956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B8108D6-BFE8-46D7-9A35-5F3F169BB01A}"/>
              </a:ext>
            </a:extLst>
          </p:cNvPr>
          <p:cNvPicPr>
            <a:picLocks noChangeAspect="1"/>
          </p:cNvPicPr>
          <p:nvPr/>
        </p:nvPicPr>
        <p:blipFill>
          <a:blip r:embed="rId3"/>
          <a:stretch>
            <a:fillRect/>
          </a:stretch>
        </p:blipFill>
        <p:spPr>
          <a:xfrm>
            <a:off x="755650" y="1065191"/>
            <a:ext cx="7626244" cy="4854579"/>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0B156F45-4C1C-4C70-A1A9-6126D5D5579F}"/>
              </a:ext>
            </a:extLst>
          </p:cNvPr>
          <p:cNvPicPr>
            <a:picLocks noChangeAspect="1"/>
          </p:cNvPicPr>
          <p:nvPr/>
        </p:nvPicPr>
        <p:blipFill>
          <a:blip r:embed="rId3"/>
          <a:stretch>
            <a:fillRect/>
          </a:stretch>
        </p:blipFill>
        <p:spPr>
          <a:xfrm>
            <a:off x="0" y="1236523"/>
            <a:ext cx="9144000" cy="4384954"/>
          </a:xfrm>
          <a:prstGeom prst="rect">
            <a:avLst/>
          </a:prstGeom>
        </p:spPr>
      </p:pic>
    </p:spTree>
    <p:extLst>
      <p:ext uri="{BB962C8B-B14F-4D97-AF65-F5344CB8AC3E}">
        <p14:creationId xmlns:p14="http://schemas.microsoft.com/office/powerpoint/2010/main" val="119371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1907704" y="5354114"/>
            <a:ext cx="2063100" cy="526400"/>
          </a:xfrm>
          <a:prstGeom prst="rect">
            <a:avLst/>
          </a:prstGeom>
        </p:spPr>
      </p:pic>
      <p:sp>
        <p:nvSpPr>
          <p:cNvPr id="4" name="TextBox 3">
            <a:extLst>
              <a:ext uri="{FF2B5EF4-FFF2-40B4-BE49-F238E27FC236}">
                <a16:creationId xmlns:a16="http://schemas.microsoft.com/office/drawing/2014/main" id="{92515794-0D7C-4988-921F-AEA7BBFE9407}"/>
              </a:ext>
            </a:extLst>
          </p:cNvPr>
          <p:cNvSpPr txBox="1"/>
          <p:nvPr/>
        </p:nvSpPr>
        <p:spPr>
          <a:xfrm>
            <a:off x="4482158" y="5464079"/>
            <a:ext cx="535724" cy="437043"/>
          </a:xfrm>
          <a:prstGeom prst="rect">
            <a:avLst/>
          </a:prstGeom>
          <a:noFill/>
        </p:spPr>
        <p:txBody>
          <a:bodyPr wrap="none" rtlCol="0">
            <a:spAutoFit/>
          </a:bodyPr>
          <a:lstStyle/>
          <a:p>
            <a:r>
              <a:rPr lang="de-DE" sz="2800" u="none" dirty="0">
                <a:solidFill>
                  <a:schemeClr val="tx1"/>
                </a:solidFill>
                <a:sym typeface="Wingdings" panose="05000000000000000000" pitchFamily="2" charset="2"/>
              </a:rPr>
              <a:t></a:t>
            </a:r>
            <a:endParaRPr lang="de-DE" sz="2800" u="none" dirty="0">
              <a:solidFill>
                <a:schemeClr val="tx1"/>
              </a:solidFill>
            </a:endParaRPr>
          </a:p>
        </p:txBody>
      </p:sp>
      <p:pic>
        <p:nvPicPr>
          <p:cNvPr id="7" name="Picture 6">
            <a:extLst>
              <a:ext uri="{FF2B5EF4-FFF2-40B4-BE49-F238E27FC236}">
                <a16:creationId xmlns:a16="http://schemas.microsoft.com/office/drawing/2014/main" id="{87A93862-24CB-4944-94E3-B04B903E7FF8}"/>
              </a:ext>
            </a:extLst>
          </p:cNvPr>
          <p:cNvPicPr>
            <a:picLocks noChangeAspect="1"/>
          </p:cNvPicPr>
          <p:nvPr/>
        </p:nvPicPr>
        <p:blipFill>
          <a:blip r:embed="rId7"/>
          <a:stretch>
            <a:fillRect/>
          </a:stretch>
        </p:blipFill>
        <p:spPr>
          <a:xfrm>
            <a:off x="5390474" y="5354114"/>
            <a:ext cx="1858374" cy="560758"/>
          </a:xfrm>
          <a:prstGeom prst="rect">
            <a:avLst/>
          </a:prstGeom>
        </p:spPr>
      </p:pic>
    </p:spTree>
    <p:extLst>
      <p:ext uri="{BB962C8B-B14F-4D97-AF65-F5344CB8AC3E}">
        <p14:creationId xmlns:p14="http://schemas.microsoft.com/office/powerpoint/2010/main" val="135556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19901" y="439386"/>
            <a:ext cx="7772400" cy="533400"/>
          </a:xfrm>
        </p:spPr>
        <p:txBody>
          <a:bodyPr/>
          <a:lstStyle/>
          <a:p>
            <a:pPr>
              <a:lnSpc>
                <a:spcPct val="100000"/>
              </a:lnSpc>
            </a:pPr>
            <a:r>
              <a:rPr lang="de-DE" dirty="0">
                <a:latin typeface="Calibri (Body)"/>
              </a:rPr>
              <a:t>Fundamental Matrix und Essentielle Matrix</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5098" y="176055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972" y="3097190"/>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937" y="4005064"/>
            <a:ext cx="3382126" cy="659228"/>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5D7C90E-C226-449A-9442-B9836825BC44}"/>
              </a:ext>
            </a:extLst>
          </p:cNvPr>
          <p:cNvPicPr>
            <a:picLocks noChangeAspect="1"/>
          </p:cNvPicPr>
          <p:nvPr/>
        </p:nvPicPr>
        <p:blipFill>
          <a:blip r:embed="rId6"/>
          <a:stretch>
            <a:fillRect/>
          </a:stretch>
        </p:blipFill>
        <p:spPr>
          <a:xfrm>
            <a:off x="2485764" y="4705173"/>
            <a:ext cx="4133135" cy="630310"/>
          </a:xfrm>
          <a:prstGeom prst="rect">
            <a:avLst/>
          </a:prstGeom>
        </p:spPr>
      </p:pic>
      <p:sp>
        <p:nvSpPr>
          <p:cNvPr id="5" name="Arrow: Down 4">
            <a:extLst>
              <a:ext uri="{FF2B5EF4-FFF2-40B4-BE49-F238E27FC236}">
                <a16:creationId xmlns:a16="http://schemas.microsoft.com/office/drawing/2014/main" id="{9F7FC511-28A2-421E-9CDF-EDC1CD822F74}"/>
              </a:ext>
            </a:extLst>
          </p:cNvPr>
          <p:cNvSpPr/>
          <p:nvPr/>
        </p:nvSpPr>
        <p:spPr bwMode="auto">
          <a:xfrm>
            <a:off x="7487605" y="5963389"/>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487" y="4542393"/>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D175B323-22C4-438B-AB45-1483120A3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0" y="3687496"/>
            <a:ext cx="5024136" cy="876209"/>
          </a:xfrm>
          <a:prstGeom prst="rect">
            <a:avLst/>
          </a:prstGeom>
        </p:spPr>
      </p:pic>
      <p:pic>
        <p:nvPicPr>
          <p:cNvPr id="19" name="Picture 18">
            <a:extLst>
              <a:ext uri="{FF2B5EF4-FFF2-40B4-BE49-F238E27FC236}">
                <a16:creationId xmlns:a16="http://schemas.microsoft.com/office/drawing/2014/main" id="{FBC56E35-7282-4DF7-AB58-375CF3026C7A}"/>
              </a:ext>
            </a:extLst>
          </p:cNvPr>
          <p:cNvPicPr>
            <a:picLocks noChangeAspect="1"/>
          </p:cNvPicPr>
          <p:nvPr/>
        </p:nvPicPr>
        <p:blipFill>
          <a:blip r:embed="rId5"/>
          <a:stretch>
            <a:fillRect/>
          </a:stretch>
        </p:blipFill>
        <p:spPr>
          <a:xfrm>
            <a:off x="251520" y="2034397"/>
            <a:ext cx="2780700" cy="828800"/>
          </a:xfrm>
          <a:prstGeom prst="rect">
            <a:avLst/>
          </a:prstGeom>
        </p:spPr>
      </p:pic>
      <p:sp>
        <p:nvSpPr>
          <p:cNvPr id="20" name="Arrow: Down 19">
            <a:extLst>
              <a:ext uri="{FF2B5EF4-FFF2-40B4-BE49-F238E27FC236}">
                <a16:creationId xmlns:a16="http://schemas.microsoft.com/office/drawing/2014/main" id="{CFA7F558-E0D7-483F-8806-4832A96AB58E}"/>
              </a:ext>
            </a:extLst>
          </p:cNvPr>
          <p:cNvSpPr/>
          <p:nvPr/>
        </p:nvSpPr>
        <p:spPr bwMode="auto">
          <a:xfrm>
            <a:off x="4414022" y="3257897"/>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1" name="Picture 20">
            <a:extLst>
              <a:ext uri="{FF2B5EF4-FFF2-40B4-BE49-F238E27FC236}">
                <a16:creationId xmlns:a16="http://schemas.microsoft.com/office/drawing/2014/main" id="{3F065AE9-1AD5-4E5A-86EA-FF324A5C557F}"/>
              </a:ext>
            </a:extLst>
          </p:cNvPr>
          <p:cNvPicPr>
            <a:picLocks noChangeAspect="1"/>
          </p:cNvPicPr>
          <p:nvPr/>
        </p:nvPicPr>
        <p:blipFill>
          <a:blip r:embed="rId6"/>
          <a:stretch>
            <a:fillRect/>
          </a:stretch>
        </p:blipFill>
        <p:spPr>
          <a:xfrm>
            <a:off x="3615536" y="1957002"/>
            <a:ext cx="5516550" cy="492800"/>
          </a:xfrm>
          <a:prstGeom prst="rect">
            <a:avLst/>
          </a:prstGeom>
        </p:spPr>
      </p:pic>
      <p:sp>
        <p:nvSpPr>
          <p:cNvPr id="22" name="Arrow: Down 21">
            <a:extLst>
              <a:ext uri="{FF2B5EF4-FFF2-40B4-BE49-F238E27FC236}">
                <a16:creationId xmlns:a16="http://schemas.microsoft.com/office/drawing/2014/main" id="{44B8378B-46EB-4B34-AFAC-DD2A72572FB3}"/>
              </a:ext>
            </a:extLst>
          </p:cNvPr>
          <p:cNvSpPr/>
          <p:nvPr/>
        </p:nvSpPr>
        <p:spPr bwMode="auto">
          <a:xfrm rot="16200000">
            <a:off x="3159205" y="2265142"/>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3" name="Picture 22">
            <a:extLst>
              <a:ext uri="{FF2B5EF4-FFF2-40B4-BE49-F238E27FC236}">
                <a16:creationId xmlns:a16="http://schemas.microsoft.com/office/drawing/2014/main" id="{FF26ACF3-C718-4ED1-82A4-78EE650D6DE4}"/>
              </a:ext>
            </a:extLst>
          </p:cNvPr>
          <p:cNvPicPr>
            <a:picLocks noChangeAspect="1"/>
          </p:cNvPicPr>
          <p:nvPr/>
        </p:nvPicPr>
        <p:blipFill>
          <a:blip r:embed="rId7"/>
          <a:stretch>
            <a:fillRect/>
          </a:stretch>
        </p:blipFill>
        <p:spPr>
          <a:xfrm>
            <a:off x="3615536" y="2473557"/>
            <a:ext cx="4126200" cy="504000"/>
          </a:xfrm>
          <a:prstGeom prst="rect">
            <a:avLst/>
          </a:prstGeom>
        </p:spPr>
      </p:pic>
      <p:pic>
        <p:nvPicPr>
          <p:cNvPr id="24" name="Picture 23">
            <a:extLst>
              <a:ext uri="{FF2B5EF4-FFF2-40B4-BE49-F238E27FC236}">
                <a16:creationId xmlns:a16="http://schemas.microsoft.com/office/drawing/2014/main" id="{DA1CEFA0-E529-4F1C-A588-4FD17A4E20AB}"/>
              </a:ext>
            </a:extLst>
          </p:cNvPr>
          <p:cNvPicPr>
            <a:picLocks noChangeAspect="1"/>
          </p:cNvPicPr>
          <p:nvPr/>
        </p:nvPicPr>
        <p:blipFill>
          <a:blip r:embed="rId8"/>
          <a:stretch>
            <a:fillRect/>
          </a:stretch>
        </p:blipFill>
        <p:spPr>
          <a:xfrm>
            <a:off x="2505431" y="1105891"/>
            <a:ext cx="4133135" cy="630310"/>
          </a:xfrm>
          <a:prstGeom prst="rect">
            <a:avLst/>
          </a:prstGeom>
        </p:spPr>
      </p:pic>
      <p:pic>
        <p:nvPicPr>
          <p:cNvPr id="4" name="Picture 3">
            <a:extLst>
              <a:ext uri="{FF2B5EF4-FFF2-40B4-BE49-F238E27FC236}">
                <a16:creationId xmlns:a16="http://schemas.microsoft.com/office/drawing/2014/main" id="{85C2D208-736A-41D4-8768-A14E9D7DFE28}"/>
              </a:ext>
            </a:extLst>
          </p:cNvPr>
          <p:cNvPicPr>
            <a:picLocks noChangeAspect="1"/>
          </p:cNvPicPr>
          <p:nvPr/>
        </p:nvPicPr>
        <p:blipFill>
          <a:blip r:embed="rId9"/>
          <a:stretch>
            <a:fillRect/>
          </a:stretch>
        </p:blipFill>
        <p:spPr>
          <a:xfrm>
            <a:off x="1335924" y="5388004"/>
            <a:ext cx="6516234" cy="1340626"/>
          </a:xfrm>
          <a:prstGeom prst="rect">
            <a:avLst/>
          </a:prstGeom>
        </p:spPr>
      </p:pic>
    </p:spTree>
    <p:extLst>
      <p:ext uri="{BB962C8B-B14F-4D97-AF65-F5344CB8AC3E}">
        <p14:creationId xmlns:p14="http://schemas.microsoft.com/office/powerpoint/2010/main" val="2887417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1979712" y="1028700"/>
            <a:ext cx="4305600" cy="2676800"/>
          </a:xfrm>
          <a:prstGeom prst="rect">
            <a:avLst/>
          </a:prstGeom>
        </p:spPr>
      </p:pic>
      <p:pic>
        <p:nvPicPr>
          <p:cNvPr id="2" name="Picture 1">
            <a:extLst>
              <a:ext uri="{FF2B5EF4-FFF2-40B4-BE49-F238E27FC236}">
                <a16:creationId xmlns:a16="http://schemas.microsoft.com/office/drawing/2014/main" id="{7A2C149A-0B7B-4525-ADE0-1B4D7C7EAE62}"/>
              </a:ext>
            </a:extLst>
          </p:cNvPr>
          <p:cNvPicPr>
            <a:picLocks noChangeAspect="1"/>
          </p:cNvPicPr>
          <p:nvPr/>
        </p:nvPicPr>
        <p:blipFill>
          <a:blip r:embed="rId4"/>
          <a:stretch>
            <a:fillRect/>
          </a:stretch>
        </p:blipFill>
        <p:spPr>
          <a:xfrm>
            <a:off x="2128278" y="3728884"/>
            <a:ext cx="4008468" cy="2074144"/>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043435" y="1662243"/>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Epipolargeometrie</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043435" y="3288119"/>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Szenenrekonstruktion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indent="-342900">
              <a:buFont typeface="Arial" panose="020B0604020202020204" pitchFamily="34" charset="0"/>
              <a:buChar char="•"/>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043435" y="43682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F185223-A153-4451-8BBE-5A5AAEB9A019}"/>
              </a:ext>
            </a:extLst>
          </p:cNvPr>
          <p:cNvPicPr>
            <a:picLocks noChangeAspect="1"/>
          </p:cNvPicPr>
          <p:nvPr/>
        </p:nvPicPr>
        <p:blipFill>
          <a:blip r:embed="rId3"/>
          <a:stretch>
            <a:fillRect/>
          </a:stretch>
        </p:blipFill>
        <p:spPr>
          <a:xfrm>
            <a:off x="2305076" y="1311153"/>
            <a:ext cx="4529850" cy="1176000"/>
          </a:xfrm>
          <a:prstGeom prst="rect">
            <a:avLst/>
          </a:prstGeom>
        </p:spPr>
      </p:pic>
      <p:pic>
        <p:nvPicPr>
          <p:cNvPr id="5" name="Picture 4">
            <a:extLst>
              <a:ext uri="{FF2B5EF4-FFF2-40B4-BE49-F238E27FC236}">
                <a16:creationId xmlns:a16="http://schemas.microsoft.com/office/drawing/2014/main" id="{68CF776A-3427-4DD5-B764-70B7830516CD}"/>
              </a:ext>
            </a:extLst>
          </p:cNvPr>
          <p:cNvPicPr>
            <a:picLocks noChangeAspect="1"/>
          </p:cNvPicPr>
          <p:nvPr/>
        </p:nvPicPr>
        <p:blipFill>
          <a:blip r:embed="rId4"/>
          <a:stretch>
            <a:fillRect/>
          </a:stretch>
        </p:blipFill>
        <p:spPr>
          <a:xfrm>
            <a:off x="869876" y="2622600"/>
            <a:ext cx="7400250" cy="806400"/>
          </a:xfrm>
          <a:prstGeom prst="rect">
            <a:avLst/>
          </a:prstGeom>
        </p:spPr>
      </p:pic>
      <p:pic>
        <p:nvPicPr>
          <p:cNvPr id="6" name="Picture 5">
            <a:extLst>
              <a:ext uri="{FF2B5EF4-FFF2-40B4-BE49-F238E27FC236}">
                <a16:creationId xmlns:a16="http://schemas.microsoft.com/office/drawing/2014/main" id="{57828796-ADEE-4A91-8692-5D2BE97A7738}"/>
              </a:ext>
            </a:extLst>
          </p:cNvPr>
          <p:cNvPicPr>
            <a:picLocks noChangeAspect="1"/>
          </p:cNvPicPr>
          <p:nvPr/>
        </p:nvPicPr>
        <p:blipFill>
          <a:blip r:embed="rId5"/>
          <a:stretch>
            <a:fillRect/>
          </a:stretch>
        </p:blipFill>
        <p:spPr>
          <a:xfrm>
            <a:off x="-28960" y="3529012"/>
            <a:ext cx="9144000" cy="1754875"/>
          </a:xfrm>
          <a:prstGeom prst="rect">
            <a:avLst/>
          </a:prstGeom>
        </p:spPr>
      </p:pic>
    </p:spTree>
    <p:extLst>
      <p:ext uri="{BB962C8B-B14F-4D97-AF65-F5344CB8AC3E}">
        <p14:creationId xmlns:p14="http://schemas.microsoft.com/office/powerpoint/2010/main" val="30072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A043F30-3ACF-4A4B-86AF-EB4C81183473}"/>
              </a:ext>
            </a:extLst>
          </p:cNvPr>
          <p:cNvPicPr>
            <a:picLocks noChangeAspect="1"/>
          </p:cNvPicPr>
          <p:nvPr/>
        </p:nvPicPr>
        <p:blipFill>
          <a:blip r:embed="rId3"/>
          <a:stretch>
            <a:fillRect/>
          </a:stretch>
        </p:blipFill>
        <p:spPr>
          <a:xfrm>
            <a:off x="0" y="2099744"/>
            <a:ext cx="9144000" cy="2658511"/>
          </a:xfrm>
          <a:prstGeom prst="rect">
            <a:avLst/>
          </a:prstGeom>
        </p:spPr>
      </p:pic>
    </p:spTree>
    <p:extLst>
      <p:ext uri="{BB962C8B-B14F-4D97-AF65-F5344CB8AC3E}">
        <p14:creationId xmlns:p14="http://schemas.microsoft.com/office/powerpoint/2010/main" val="130503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555875" y="902416"/>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Kondition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A775D97-A281-47F8-84BD-D7C2CE113E76}"/>
              </a:ext>
            </a:extLst>
          </p:cNvPr>
          <p:cNvPicPr>
            <a:picLocks noChangeAspect="1"/>
          </p:cNvPicPr>
          <p:nvPr/>
        </p:nvPicPr>
        <p:blipFill>
          <a:blip r:embed="rId3"/>
          <a:stretch>
            <a:fillRect/>
          </a:stretch>
        </p:blipFill>
        <p:spPr>
          <a:xfrm>
            <a:off x="437200" y="1196752"/>
            <a:ext cx="2735850" cy="907200"/>
          </a:xfrm>
          <a:prstGeom prst="rect">
            <a:avLst/>
          </a:prstGeom>
        </p:spPr>
      </p:pic>
      <p:pic>
        <p:nvPicPr>
          <p:cNvPr id="4" name="Picture 3">
            <a:extLst>
              <a:ext uri="{FF2B5EF4-FFF2-40B4-BE49-F238E27FC236}">
                <a16:creationId xmlns:a16="http://schemas.microsoft.com/office/drawing/2014/main" id="{9A0613A1-B2DE-4385-AA05-90E49637C41F}"/>
              </a:ext>
            </a:extLst>
          </p:cNvPr>
          <p:cNvPicPr>
            <a:picLocks noChangeAspect="1"/>
          </p:cNvPicPr>
          <p:nvPr/>
        </p:nvPicPr>
        <p:blipFill>
          <a:blip r:embed="rId4"/>
          <a:stretch>
            <a:fillRect/>
          </a:stretch>
        </p:blipFill>
        <p:spPr>
          <a:xfrm>
            <a:off x="3923928" y="1256792"/>
            <a:ext cx="1614600" cy="862400"/>
          </a:xfrm>
          <a:prstGeom prst="rect">
            <a:avLst/>
          </a:prstGeom>
        </p:spPr>
      </p:pic>
      <p:pic>
        <p:nvPicPr>
          <p:cNvPr id="5" name="Picture 4">
            <a:extLst>
              <a:ext uri="{FF2B5EF4-FFF2-40B4-BE49-F238E27FC236}">
                <a16:creationId xmlns:a16="http://schemas.microsoft.com/office/drawing/2014/main" id="{410FAFA0-F6E7-4C4A-B06B-7C2A59CABF97}"/>
              </a:ext>
            </a:extLst>
          </p:cNvPr>
          <p:cNvPicPr>
            <a:picLocks noChangeAspect="1"/>
          </p:cNvPicPr>
          <p:nvPr/>
        </p:nvPicPr>
        <p:blipFill>
          <a:blip r:embed="rId5"/>
          <a:stretch>
            <a:fillRect/>
          </a:stretch>
        </p:blipFill>
        <p:spPr>
          <a:xfrm>
            <a:off x="3923928" y="2566600"/>
            <a:ext cx="1614600" cy="862400"/>
          </a:xfrm>
          <a:prstGeom prst="rect">
            <a:avLst/>
          </a:prstGeom>
        </p:spPr>
      </p:pic>
      <p:pic>
        <p:nvPicPr>
          <p:cNvPr id="6" name="Picture 5">
            <a:extLst>
              <a:ext uri="{FF2B5EF4-FFF2-40B4-BE49-F238E27FC236}">
                <a16:creationId xmlns:a16="http://schemas.microsoft.com/office/drawing/2014/main" id="{46D8578C-DCE7-4E94-951C-08B1661691BD}"/>
              </a:ext>
            </a:extLst>
          </p:cNvPr>
          <p:cNvPicPr>
            <a:picLocks noChangeAspect="1"/>
          </p:cNvPicPr>
          <p:nvPr/>
        </p:nvPicPr>
        <p:blipFill>
          <a:blip r:embed="rId6"/>
          <a:stretch>
            <a:fillRect/>
          </a:stretch>
        </p:blipFill>
        <p:spPr>
          <a:xfrm>
            <a:off x="505842" y="2600200"/>
            <a:ext cx="2511600" cy="828800"/>
          </a:xfrm>
          <a:prstGeom prst="rect">
            <a:avLst/>
          </a:prstGeom>
        </p:spPr>
      </p:pic>
    </p:spTree>
    <p:extLst>
      <p:ext uri="{BB962C8B-B14F-4D97-AF65-F5344CB8AC3E}">
        <p14:creationId xmlns:p14="http://schemas.microsoft.com/office/powerpoint/2010/main" val="189296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Normierung der Bilddaten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4528BD75-5C87-4123-9F27-9E36E6D91699}"/>
              </a:ext>
            </a:extLst>
          </p:cNvPr>
          <p:cNvPicPr>
            <a:picLocks noChangeAspect="1"/>
          </p:cNvPicPr>
          <p:nvPr/>
        </p:nvPicPr>
        <p:blipFill>
          <a:blip r:embed="rId3"/>
          <a:stretch>
            <a:fillRect/>
          </a:stretch>
        </p:blipFill>
        <p:spPr>
          <a:xfrm>
            <a:off x="3203848" y="1270316"/>
            <a:ext cx="2215287" cy="792088"/>
          </a:xfrm>
          <a:prstGeom prst="rect">
            <a:avLst/>
          </a:prstGeom>
        </p:spPr>
      </p:pic>
      <p:pic>
        <p:nvPicPr>
          <p:cNvPr id="4" name="Picture 3">
            <a:extLst>
              <a:ext uri="{FF2B5EF4-FFF2-40B4-BE49-F238E27FC236}">
                <a16:creationId xmlns:a16="http://schemas.microsoft.com/office/drawing/2014/main" id="{7440298E-1F66-4E0C-A1FF-CF8B8CE5500C}"/>
              </a:ext>
            </a:extLst>
          </p:cNvPr>
          <p:cNvPicPr>
            <a:picLocks noChangeAspect="1"/>
          </p:cNvPicPr>
          <p:nvPr/>
        </p:nvPicPr>
        <p:blipFill>
          <a:blip r:embed="rId4"/>
          <a:stretch>
            <a:fillRect/>
          </a:stretch>
        </p:blipFill>
        <p:spPr>
          <a:xfrm>
            <a:off x="3563888" y="2276872"/>
            <a:ext cx="1537333" cy="322480"/>
          </a:xfrm>
          <a:prstGeom prst="rect">
            <a:avLst/>
          </a:prstGeom>
        </p:spPr>
      </p:pic>
      <p:pic>
        <p:nvPicPr>
          <p:cNvPr id="5" name="Picture 4">
            <a:extLst>
              <a:ext uri="{FF2B5EF4-FFF2-40B4-BE49-F238E27FC236}">
                <a16:creationId xmlns:a16="http://schemas.microsoft.com/office/drawing/2014/main" id="{03CEA348-FF1A-4222-A19B-CD7B37511488}"/>
              </a:ext>
            </a:extLst>
          </p:cNvPr>
          <p:cNvPicPr>
            <a:picLocks noChangeAspect="1"/>
          </p:cNvPicPr>
          <p:nvPr/>
        </p:nvPicPr>
        <p:blipFill>
          <a:blip r:embed="rId5"/>
          <a:stretch>
            <a:fillRect/>
          </a:stretch>
        </p:blipFill>
        <p:spPr>
          <a:xfrm>
            <a:off x="3101888" y="2808108"/>
            <a:ext cx="2511600" cy="1937600"/>
          </a:xfrm>
          <a:prstGeom prst="rect">
            <a:avLst/>
          </a:prstGeom>
        </p:spPr>
      </p:pic>
      <p:pic>
        <p:nvPicPr>
          <p:cNvPr id="6" name="Picture 5">
            <a:extLst>
              <a:ext uri="{FF2B5EF4-FFF2-40B4-BE49-F238E27FC236}">
                <a16:creationId xmlns:a16="http://schemas.microsoft.com/office/drawing/2014/main" id="{DF807F10-40D1-4F24-B77B-EFEECFAE775C}"/>
              </a:ext>
            </a:extLst>
          </p:cNvPr>
          <p:cNvPicPr>
            <a:picLocks noChangeAspect="1"/>
          </p:cNvPicPr>
          <p:nvPr/>
        </p:nvPicPr>
        <p:blipFill>
          <a:blip r:embed="rId6"/>
          <a:stretch>
            <a:fillRect/>
          </a:stretch>
        </p:blipFill>
        <p:spPr>
          <a:xfrm>
            <a:off x="3683591" y="4988369"/>
            <a:ext cx="1255800" cy="448000"/>
          </a:xfrm>
          <a:prstGeom prst="rect">
            <a:avLst/>
          </a:prstGeom>
        </p:spPr>
      </p:pic>
    </p:spTree>
    <p:extLst>
      <p:ext uri="{BB962C8B-B14F-4D97-AF65-F5344CB8AC3E}">
        <p14:creationId xmlns:p14="http://schemas.microsoft.com/office/powerpoint/2010/main" val="409467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Singulatrität erzwingen F und 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EBA9D25-B3E5-4AD5-9DE8-7E64CAF8E3FC}"/>
              </a:ext>
            </a:extLst>
          </p:cNvPr>
          <p:cNvPicPr>
            <a:picLocks noChangeAspect="1"/>
          </p:cNvPicPr>
          <p:nvPr/>
        </p:nvPicPr>
        <p:blipFill rotWithShape="1">
          <a:blip r:embed="rId3"/>
          <a:srcRect r="6390"/>
          <a:stretch/>
        </p:blipFill>
        <p:spPr>
          <a:xfrm>
            <a:off x="971550" y="2137604"/>
            <a:ext cx="2435086" cy="425600"/>
          </a:xfrm>
          <a:prstGeom prst="rect">
            <a:avLst/>
          </a:prstGeom>
        </p:spPr>
      </p:pic>
      <p:pic>
        <p:nvPicPr>
          <p:cNvPr id="3" name="Picture 2">
            <a:extLst>
              <a:ext uri="{FF2B5EF4-FFF2-40B4-BE49-F238E27FC236}">
                <a16:creationId xmlns:a16="http://schemas.microsoft.com/office/drawing/2014/main" id="{788FDFA8-25D6-4CBC-9892-84C373A206D2}"/>
              </a:ext>
            </a:extLst>
          </p:cNvPr>
          <p:cNvPicPr>
            <a:picLocks noChangeAspect="1"/>
          </p:cNvPicPr>
          <p:nvPr/>
        </p:nvPicPr>
        <p:blipFill>
          <a:blip r:embed="rId4"/>
          <a:stretch>
            <a:fillRect/>
          </a:stretch>
        </p:blipFill>
        <p:spPr>
          <a:xfrm>
            <a:off x="1410811" y="2936932"/>
            <a:ext cx="1569750" cy="470400"/>
          </a:xfrm>
          <a:prstGeom prst="rect">
            <a:avLst/>
          </a:prstGeom>
        </p:spPr>
      </p:pic>
      <p:pic>
        <p:nvPicPr>
          <p:cNvPr id="4" name="Picture 3">
            <a:extLst>
              <a:ext uri="{FF2B5EF4-FFF2-40B4-BE49-F238E27FC236}">
                <a16:creationId xmlns:a16="http://schemas.microsoft.com/office/drawing/2014/main" id="{4EA9669A-F4BE-43F2-AE8F-C395BEB2A9A2}"/>
              </a:ext>
            </a:extLst>
          </p:cNvPr>
          <p:cNvPicPr>
            <a:picLocks noChangeAspect="1"/>
          </p:cNvPicPr>
          <p:nvPr/>
        </p:nvPicPr>
        <p:blipFill>
          <a:blip r:embed="rId5"/>
          <a:stretch>
            <a:fillRect/>
          </a:stretch>
        </p:blipFill>
        <p:spPr>
          <a:xfrm>
            <a:off x="984736" y="3757693"/>
            <a:ext cx="2421900" cy="425600"/>
          </a:xfrm>
          <a:prstGeom prst="rect">
            <a:avLst/>
          </a:prstGeom>
        </p:spPr>
      </p:pic>
      <p:pic>
        <p:nvPicPr>
          <p:cNvPr id="5" name="Picture 4">
            <a:extLst>
              <a:ext uri="{FF2B5EF4-FFF2-40B4-BE49-F238E27FC236}">
                <a16:creationId xmlns:a16="http://schemas.microsoft.com/office/drawing/2014/main" id="{0D0D559E-1C51-45DE-BEFB-16DD00465175}"/>
              </a:ext>
            </a:extLst>
          </p:cNvPr>
          <p:cNvPicPr>
            <a:picLocks noChangeAspect="1"/>
          </p:cNvPicPr>
          <p:nvPr/>
        </p:nvPicPr>
        <p:blipFill>
          <a:blip r:embed="rId6"/>
          <a:stretch>
            <a:fillRect/>
          </a:stretch>
        </p:blipFill>
        <p:spPr>
          <a:xfrm>
            <a:off x="5652120" y="2101815"/>
            <a:ext cx="1794000" cy="425600"/>
          </a:xfrm>
          <a:prstGeom prst="rect">
            <a:avLst/>
          </a:prstGeom>
        </p:spPr>
      </p:pic>
      <p:pic>
        <p:nvPicPr>
          <p:cNvPr id="6" name="Picture 5">
            <a:extLst>
              <a:ext uri="{FF2B5EF4-FFF2-40B4-BE49-F238E27FC236}">
                <a16:creationId xmlns:a16="http://schemas.microsoft.com/office/drawing/2014/main" id="{F5AFFF41-350A-4621-92FD-1B2F3C721AA8}"/>
              </a:ext>
            </a:extLst>
          </p:cNvPr>
          <p:cNvPicPr>
            <a:picLocks noChangeAspect="1"/>
          </p:cNvPicPr>
          <p:nvPr/>
        </p:nvPicPr>
        <p:blipFill rotWithShape="1">
          <a:blip r:embed="rId7"/>
          <a:srcRect t="6617" r="68102" b="1"/>
          <a:stretch/>
        </p:blipFill>
        <p:spPr>
          <a:xfrm>
            <a:off x="5652120" y="2968558"/>
            <a:ext cx="1716763" cy="533400"/>
          </a:xfrm>
          <a:prstGeom prst="rect">
            <a:avLst/>
          </a:prstGeom>
        </p:spPr>
      </p:pic>
      <p:pic>
        <p:nvPicPr>
          <p:cNvPr id="12" name="Picture 11">
            <a:extLst>
              <a:ext uri="{FF2B5EF4-FFF2-40B4-BE49-F238E27FC236}">
                <a16:creationId xmlns:a16="http://schemas.microsoft.com/office/drawing/2014/main" id="{2AD2682D-3FF9-4A9F-A395-9AC384B19E42}"/>
              </a:ext>
            </a:extLst>
          </p:cNvPr>
          <p:cNvPicPr>
            <a:picLocks noChangeAspect="1"/>
          </p:cNvPicPr>
          <p:nvPr/>
        </p:nvPicPr>
        <p:blipFill rotWithShape="1">
          <a:blip r:embed="rId7"/>
          <a:srcRect l="42699"/>
          <a:stretch/>
        </p:blipFill>
        <p:spPr>
          <a:xfrm>
            <a:off x="5140894" y="3780254"/>
            <a:ext cx="3083944" cy="571200"/>
          </a:xfrm>
          <a:prstGeom prst="rect">
            <a:avLst/>
          </a:prstGeom>
        </p:spPr>
      </p:pic>
    </p:spTree>
    <p:extLst>
      <p:ext uri="{BB962C8B-B14F-4D97-AF65-F5344CB8AC3E}">
        <p14:creationId xmlns:p14="http://schemas.microsoft.com/office/powerpoint/2010/main" val="65441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774481" y="2613913"/>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416821" y="4415864"/>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998731" y="5201704"/>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16913" y="2637065"/>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633388" y="1265035"/>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306138" y="4058179"/>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211960" y="4821412"/>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48935D62-8770-4DCA-A100-91FBBBD91912}"/>
              </a:ext>
            </a:extLst>
          </p:cNvPr>
          <p:cNvPicPr>
            <a:picLocks noChangeAspect="1"/>
          </p:cNvPicPr>
          <p:nvPr/>
        </p:nvPicPr>
        <p:blipFill>
          <a:blip r:embed="rId10"/>
          <a:stretch>
            <a:fillRect/>
          </a:stretch>
        </p:blipFill>
        <p:spPr>
          <a:xfrm>
            <a:off x="130738" y="1015852"/>
            <a:ext cx="4186175" cy="1510896"/>
          </a:xfrm>
          <a:prstGeom prst="rect">
            <a:avLst/>
          </a:prstGeom>
        </p:spPr>
      </p:pic>
    </p:spTree>
    <p:extLst>
      <p:ext uri="{BB962C8B-B14F-4D97-AF65-F5344CB8AC3E}">
        <p14:creationId xmlns:p14="http://schemas.microsoft.com/office/powerpoint/2010/main" val="2096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BF7FA7E4-2A20-4733-AF97-97012841A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19" name="Picture 18">
            <a:extLst>
              <a:ext uri="{FF2B5EF4-FFF2-40B4-BE49-F238E27FC236}">
                <a16:creationId xmlns:a16="http://schemas.microsoft.com/office/drawing/2014/main" id="{CC8A048D-CCA5-4640-B123-A22C3D27F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20" name="Picture 19">
            <a:extLst>
              <a:ext uri="{FF2B5EF4-FFF2-40B4-BE49-F238E27FC236}">
                <a16:creationId xmlns:a16="http://schemas.microsoft.com/office/drawing/2014/main" id="{19335E6E-67B9-4DA7-BA21-4EA6AE9C77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1" name="Picture 20">
            <a:extLst>
              <a:ext uri="{FF2B5EF4-FFF2-40B4-BE49-F238E27FC236}">
                <a16:creationId xmlns:a16="http://schemas.microsoft.com/office/drawing/2014/main" id="{CF09FFF9-B501-4434-9BEB-A8B2A1384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spTree>
    <p:extLst>
      <p:ext uri="{BB962C8B-B14F-4D97-AF65-F5344CB8AC3E}">
        <p14:creationId xmlns:p14="http://schemas.microsoft.com/office/powerpoint/2010/main" val="16792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1.Lochkameramodell</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5076056" y="1399701"/>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253941" y="2308400"/>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282906" y="4941977"/>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438229" y="3997195"/>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751954" y="5221977"/>
            <a:ext cx="3364199" cy="280000"/>
          </a:xfrm>
          <a:prstGeom prst="rect">
            <a:avLst/>
          </a:prstGeom>
        </p:spPr>
      </p:pic>
      <p:pic>
        <p:nvPicPr>
          <p:cNvPr id="2" name="Picture 1">
            <a:extLst>
              <a:ext uri="{FF2B5EF4-FFF2-40B4-BE49-F238E27FC236}">
                <a16:creationId xmlns:a16="http://schemas.microsoft.com/office/drawing/2014/main" id="{699B7A8E-B21C-461C-8F67-2C3456CBFC25}"/>
              </a:ext>
            </a:extLst>
          </p:cNvPr>
          <p:cNvPicPr>
            <a:picLocks noChangeAspect="1"/>
          </p:cNvPicPr>
          <p:nvPr/>
        </p:nvPicPr>
        <p:blipFill rotWithShape="1">
          <a:blip r:embed="rId12"/>
          <a:srcRect t="1" b="7553"/>
          <a:stretch/>
        </p:blipFill>
        <p:spPr>
          <a:xfrm>
            <a:off x="206669" y="4765749"/>
            <a:ext cx="3991650" cy="365125"/>
          </a:xfrm>
          <a:prstGeom prst="rect">
            <a:avLst/>
          </a:prstGeom>
        </p:spPr>
      </p:pic>
      <p:pic>
        <p:nvPicPr>
          <p:cNvPr id="15" name="Picture 14">
            <a:extLst>
              <a:ext uri="{FF2B5EF4-FFF2-40B4-BE49-F238E27FC236}">
                <a16:creationId xmlns:a16="http://schemas.microsoft.com/office/drawing/2014/main" id="{2049C87F-C50B-4134-8BBC-9976999454E1}"/>
              </a:ext>
            </a:extLst>
          </p:cNvPr>
          <p:cNvPicPr>
            <a:picLocks noChangeAspect="1"/>
          </p:cNvPicPr>
          <p:nvPr/>
        </p:nvPicPr>
        <p:blipFill>
          <a:blip r:embed="rId13"/>
          <a:stretch>
            <a:fillRect/>
          </a:stretch>
        </p:blipFill>
        <p:spPr>
          <a:xfrm>
            <a:off x="690151" y="5221934"/>
            <a:ext cx="2870400" cy="3584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7" name="Picture 16">
            <a:extLst>
              <a:ext uri="{FF2B5EF4-FFF2-40B4-BE49-F238E27FC236}">
                <a16:creationId xmlns:a16="http://schemas.microsoft.com/office/drawing/2014/main" id="{91836648-8D32-49CD-99E0-58F7ADBFA745}"/>
              </a:ext>
            </a:extLst>
          </p:cNvPr>
          <p:cNvPicPr>
            <a:picLocks noChangeAspect="1"/>
          </p:cNvPicPr>
          <p:nvPr/>
        </p:nvPicPr>
        <p:blipFill>
          <a:blip r:embed="rId3"/>
          <a:stretch>
            <a:fillRect/>
          </a:stretch>
        </p:blipFill>
        <p:spPr>
          <a:xfrm>
            <a:off x="0" y="1693577"/>
            <a:ext cx="9144000" cy="3470846"/>
          </a:xfrm>
          <a:prstGeom prst="rect">
            <a:avLst/>
          </a:prstGeom>
        </p:spPr>
      </p:pic>
    </p:spTree>
    <p:extLst>
      <p:ext uri="{BB962C8B-B14F-4D97-AF65-F5344CB8AC3E}">
        <p14:creationId xmlns:p14="http://schemas.microsoft.com/office/powerpoint/2010/main" val="80884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6AD3FFD8-66FC-4870-A878-D64EAD13534E}"/>
              </a:ext>
            </a:extLst>
          </p:cNvPr>
          <p:cNvPicPr>
            <a:picLocks noChangeAspect="1"/>
          </p:cNvPicPr>
          <p:nvPr/>
        </p:nvPicPr>
        <p:blipFill>
          <a:blip r:embed="rId3"/>
          <a:stretch>
            <a:fillRect/>
          </a:stretch>
        </p:blipFill>
        <p:spPr>
          <a:xfrm>
            <a:off x="571556" y="1340022"/>
            <a:ext cx="2672295" cy="648531"/>
          </a:xfrm>
          <a:prstGeom prst="rect">
            <a:avLst/>
          </a:prstGeom>
        </p:spPr>
      </p:pic>
      <p:pic>
        <p:nvPicPr>
          <p:cNvPr id="4" name="Picture 3">
            <a:extLst>
              <a:ext uri="{FF2B5EF4-FFF2-40B4-BE49-F238E27FC236}">
                <a16:creationId xmlns:a16="http://schemas.microsoft.com/office/drawing/2014/main" id="{D326373B-97F3-4DDE-A98A-A844AC2F08BF}"/>
              </a:ext>
            </a:extLst>
          </p:cNvPr>
          <p:cNvPicPr>
            <a:picLocks noChangeAspect="1"/>
          </p:cNvPicPr>
          <p:nvPr/>
        </p:nvPicPr>
        <p:blipFill>
          <a:blip r:embed="rId4"/>
          <a:stretch>
            <a:fillRect/>
          </a:stretch>
        </p:blipFill>
        <p:spPr>
          <a:xfrm>
            <a:off x="683567" y="2072194"/>
            <a:ext cx="2448272" cy="1049082"/>
          </a:xfrm>
          <a:prstGeom prst="rect">
            <a:avLst/>
          </a:prstGeom>
        </p:spPr>
      </p:pic>
      <p:pic>
        <p:nvPicPr>
          <p:cNvPr id="5" name="Picture 4">
            <a:extLst>
              <a:ext uri="{FF2B5EF4-FFF2-40B4-BE49-F238E27FC236}">
                <a16:creationId xmlns:a16="http://schemas.microsoft.com/office/drawing/2014/main" id="{B7668776-5FA5-432E-8FD1-0E0ECB02E467}"/>
              </a:ext>
            </a:extLst>
          </p:cNvPr>
          <p:cNvPicPr>
            <a:picLocks noChangeAspect="1"/>
          </p:cNvPicPr>
          <p:nvPr/>
        </p:nvPicPr>
        <p:blipFill>
          <a:blip r:embed="rId5"/>
          <a:stretch>
            <a:fillRect/>
          </a:stretch>
        </p:blipFill>
        <p:spPr>
          <a:xfrm>
            <a:off x="238167" y="3221288"/>
            <a:ext cx="3339072" cy="2466769"/>
          </a:xfrm>
          <a:prstGeom prst="rect">
            <a:avLst/>
          </a:prstGeom>
        </p:spPr>
      </p:pic>
      <p:pic>
        <p:nvPicPr>
          <p:cNvPr id="6" name="Picture 5">
            <a:extLst>
              <a:ext uri="{FF2B5EF4-FFF2-40B4-BE49-F238E27FC236}">
                <a16:creationId xmlns:a16="http://schemas.microsoft.com/office/drawing/2014/main" id="{A3CFC981-00B4-4A82-8DB0-36C9C68E2BAA}"/>
              </a:ext>
            </a:extLst>
          </p:cNvPr>
          <p:cNvPicPr>
            <a:picLocks noChangeAspect="1"/>
          </p:cNvPicPr>
          <p:nvPr/>
        </p:nvPicPr>
        <p:blipFill>
          <a:blip r:embed="rId6"/>
          <a:stretch>
            <a:fillRect/>
          </a:stretch>
        </p:blipFill>
        <p:spPr>
          <a:xfrm>
            <a:off x="4211960" y="2022301"/>
            <a:ext cx="4478015" cy="1098975"/>
          </a:xfrm>
          <a:prstGeom prst="rect">
            <a:avLst/>
          </a:prstGeom>
        </p:spPr>
      </p:pic>
      <p:pic>
        <p:nvPicPr>
          <p:cNvPr id="19" name="Picture 18">
            <a:extLst>
              <a:ext uri="{FF2B5EF4-FFF2-40B4-BE49-F238E27FC236}">
                <a16:creationId xmlns:a16="http://schemas.microsoft.com/office/drawing/2014/main" id="{255AD1AC-63D5-408E-8093-3ECDCB36C3C1}"/>
              </a:ext>
            </a:extLst>
          </p:cNvPr>
          <p:cNvPicPr>
            <a:picLocks noChangeAspect="1"/>
          </p:cNvPicPr>
          <p:nvPr/>
        </p:nvPicPr>
        <p:blipFill>
          <a:blip r:embed="rId7"/>
          <a:stretch>
            <a:fillRect/>
          </a:stretch>
        </p:blipFill>
        <p:spPr>
          <a:xfrm>
            <a:off x="5148064" y="1215753"/>
            <a:ext cx="2377050" cy="772800"/>
          </a:xfrm>
          <a:prstGeom prst="rect">
            <a:avLst/>
          </a:prstGeom>
        </p:spPr>
      </p:pic>
    </p:spTree>
    <p:extLst>
      <p:ext uri="{BB962C8B-B14F-4D97-AF65-F5344CB8AC3E}">
        <p14:creationId xmlns:p14="http://schemas.microsoft.com/office/powerpoint/2010/main" val="198433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991822" y="3143281"/>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821547" y="4358715"/>
            <a:ext cx="1749150" cy="716800"/>
          </a:xfrm>
          <a:prstGeom prst="rect">
            <a:avLst/>
          </a:prstGeom>
        </p:spPr>
      </p:pic>
      <p:pic>
        <p:nvPicPr>
          <p:cNvPr id="2" name="Picture 1">
            <a:extLst>
              <a:ext uri="{FF2B5EF4-FFF2-40B4-BE49-F238E27FC236}">
                <a16:creationId xmlns:a16="http://schemas.microsoft.com/office/drawing/2014/main" id="{F2B9B011-367F-4B07-89B6-8A9F3ECBE6EE}"/>
              </a:ext>
            </a:extLst>
          </p:cNvPr>
          <p:cNvPicPr>
            <a:picLocks noChangeAspect="1"/>
          </p:cNvPicPr>
          <p:nvPr/>
        </p:nvPicPr>
        <p:blipFill>
          <a:blip r:embed="rId5"/>
          <a:stretch>
            <a:fillRect/>
          </a:stretch>
        </p:blipFill>
        <p:spPr>
          <a:xfrm>
            <a:off x="2051720" y="1888865"/>
            <a:ext cx="5288805" cy="330182"/>
          </a:xfrm>
          <a:prstGeom prst="rect">
            <a:avLst/>
          </a:prstGeom>
        </p:spPr>
      </p:pic>
      <p:pic>
        <p:nvPicPr>
          <p:cNvPr id="12" name="Picture 11">
            <a:extLst>
              <a:ext uri="{FF2B5EF4-FFF2-40B4-BE49-F238E27FC236}">
                <a16:creationId xmlns:a16="http://schemas.microsoft.com/office/drawing/2014/main" id="{542A6FCE-C88A-4FD5-B830-7E6563F870AF}"/>
              </a:ext>
            </a:extLst>
          </p:cNvPr>
          <p:cNvPicPr>
            <a:picLocks noChangeAspect="1"/>
          </p:cNvPicPr>
          <p:nvPr/>
        </p:nvPicPr>
        <p:blipFill>
          <a:blip r:embed="rId6"/>
          <a:stretch>
            <a:fillRect/>
          </a:stretch>
        </p:blipFill>
        <p:spPr>
          <a:xfrm>
            <a:off x="3976044" y="2322652"/>
            <a:ext cx="1306625" cy="334659"/>
          </a:xfrm>
          <a:prstGeom prst="rect">
            <a:avLst/>
          </a:prstGeom>
        </p:spPr>
      </p:pic>
      <p:pic>
        <p:nvPicPr>
          <p:cNvPr id="13" name="Picture 12">
            <a:extLst>
              <a:ext uri="{FF2B5EF4-FFF2-40B4-BE49-F238E27FC236}">
                <a16:creationId xmlns:a16="http://schemas.microsoft.com/office/drawing/2014/main" id="{1C72D672-5D38-4AC4-8C37-1682026B0944}"/>
              </a:ext>
            </a:extLst>
          </p:cNvPr>
          <p:cNvPicPr>
            <a:picLocks noChangeAspect="1"/>
          </p:cNvPicPr>
          <p:nvPr/>
        </p:nvPicPr>
        <p:blipFill>
          <a:blip r:embed="rId7"/>
          <a:stretch>
            <a:fillRect/>
          </a:stretch>
        </p:blipFill>
        <p:spPr>
          <a:xfrm>
            <a:off x="3457284" y="2657311"/>
            <a:ext cx="2344146" cy="345908"/>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3" name="Picture 12">
            <a:extLst>
              <a:ext uri="{FF2B5EF4-FFF2-40B4-BE49-F238E27FC236}">
                <a16:creationId xmlns:a16="http://schemas.microsoft.com/office/drawing/2014/main" id="{70D6E7D2-6379-4FE5-B602-668547920031}"/>
              </a:ext>
            </a:extLst>
          </p:cNvPr>
          <p:cNvPicPr>
            <a:picLocks noChangeAspect="1"/>
          </p:cNvPicPr>
          <p:nvPr/>
        </p:nvPicPr>
        <p:blipFill>
          <a:blip r:embed="rId3"/>
          <a:stretch>
            <a:fillRect/>
          </a:stretch>
        </p:blipFill>
        <p:spPr>
          <a:xfrm>
            <a:off x="3489754" y="1800794"/>
            <a:ext cx="2825550" cy="1276800"/>
          </a:xfrm>
          <a:prstGeom prst="rect">
            <a:avLst/>
          </a:prstGeom>
        </p:spPr>
      </p:pic>
      <p:pic>
        <p:nvPicPr>
          <p:cNvPr id="14" name="Picture 13">
            <a:extLst>
              <a:ext uri="{FF2B5EF4-FFF2-40B4-BE49-F238E27FC236}">
                <a16:creationId xmlns:a16="http://schemas.microsoft.com/office/drawing/2014/main" id="{B7875FA8-79E0-4B88-83AB-6D23F37A0974}"/>
              </a:ext>
            </a:extLst>
          </p:cNvPr>
          <p:cNvPicPr>
            <a:picLocks noChangeAspect="1"/>
          </p:cNvPicPr>
          <p:nvPr/>
        </p:nvPicPr>
        <p:blipFill rotWithShape="1">
          <a:blip r:embed="rId4"/>
          <a:srcRect b="-11188"/>
          <a:stretch/>
        </p:blipFill>
        <p:spPr>
          <a:xfrm>
            <a:off x="3377629" y="3251370"/>
            <a:ext cx="3049800" cy="1257750"/>
          </a:xfrm>
          <a:prstGeom prst="rect">
            <a:avLst/>
          </a:prstGeom>
        </p:spPr>
      </p:pic>
      <p:pic>
        <p:nvPicPr>
          <p:cNvPr id="15" name="Picture 14">
            <a:extLst>
              <a:ext uri="{FF2B5EF4-FFF2-40B4-BE49-F238E27FC236}">
                <a16:creationId xmlns:a16="http://schemas.microsoft.com/office/drawing/2014/main" id="{FA5D8EA7-6098-4F1A-AC79-362C72D80D18}"/>
              </a:ext>
            </a:extLst>
          </p:cNvPr>
          <p:cNvPicPr>
            <a:picLocks noChangeAspect="1"/>
          </p:cNvPicPr>
          <p:nvPr/>
        </p:nvPicPr>
        <p:blipFill>
          <a:blip r:embed="rId5"/>
          <a:stretch>
            <a:fillRect/>
          </a:stretch>
        </p:blipFill>
        <p:spPr>
          <a:xfrm>
            <a:off x="3826129" y="4509120"/>
            <a:ext cx="2152800" cy="1310400"/>
          </a:xfrm>
          <a:prstGeom prst="rect">
            <a:avLst/>
          </a:prstGeom>
        </p:spPr>
      </p:pic>
      <p:pic>
        <p:nvPicPr>
          <p:cNvPr id="16" name="Picture 15">
            <a:extLst>
              <a:ext uri="{FF2B5EF4-FFF2-40B4-BE49-F238E27FC236}">
                <a16:creationId xmlns:a16="http://schemas.microsoft.com/office/drawing/2014/main" id="{4D097A7C-6FA4-4414-8B82-27953F7AE1BB}"/>
              </a:ext>
            </a:extLst>
          </p:cNvPr>
          <p:cNvPicPr>
            <a:picLocks noChangeAspect="1"/>
          </p:cNvPicPr>
          <p:nvPr/>
        </p:nvPicPr>
        <p:blipFill>
          <a:blip r:embed="rId6"/>
          <a:stretch>
            <a:fillRect/>
          </a:stretch>
        </p:blipFill>
        <p:spPr>
          <a:xfrm>
            <a:off x="4027954" y="928688"/>
            <a:ext cx="1749150" cy="761600"/>
          </a:xfrm>
          <a:prstGeom prst="rect">
            <a:avLst/>
          </a:prstGeom>
        </p:spPr>
      </p:pic>
    </p:spTree>
    <p:extLst>
      <p:ext uri="{BB962C8B-B14F-4D97-AF65-F5344CB8AC3E}">
        <p14:creationId xmlns:p14="http://schemas.microsoft.com/office/powerpoint/2010/main" val="168398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44" y="1014074"/>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1.Abbildungsvorschrift </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RANSAC</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29627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 Fundamental Matrix und essentielle Matrix</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2.Szenenrekonstruktion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2.Bestimmung der Abbildungsvorschrift</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5" name="TextBox 14">
            <a:extLst>
              <a:ext uri="{FF2B5EF4-FFF2-40B4-BE49-F238E27FC236}">
                <a16:creationId xmlns:a16="http://schemas.microsoft.com/office/drawing/2014/main" id="{DE164C32-AA26-416E-AF47-03865AD3997E}"/>
              </a:ext>
            </a:extLst>
          </p:cNvPr>
          <p:cNvSpPr txBox="1"/>
          <p:nvPr/>
        </p:nvSpPr>
        <p:spPr>
          <a:xfrm>
            <a:off x="2584499" y="5881916"/>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pic>
        <p:nvPicPr>
          <p:cNvPr id="16" name="Picture 15">
            <a:extLst>
              <a:ext uri="{FF2B5EF4-FFF2-40B4-BE49-F238E27FC236}">
                <a16:creationId xmlns:a16="http://schemas.microsoft.com/office/drawing/2014/main" id="{FE3A5C96-34D4-45D4-B581-293D4D79A7B9}"/>
              </a:ext>
            </a:extLst>
          </p:cNvPr>
          <p:cNvPicPr>
            <a:picLocks noChangeAspect="1"/>
          </p:cNvPicPr>
          <p:nvPr/>
        </p:nvPicPr>
        <p:blipFill rotWithShape="1">
          <a:blip r:embed="rId5">
            <a:extLst>
              <a:ext uri="{28A0092B-C50C-407E-A947-70E740481C1C}">
                <a14:useLocalDpi xmlns:a14="http://schemas.microsoft.com/office/drawing/2010/main" val="0"/>
              </a:ext>
            </a:extLst>
          </a:blip>
          <a:srcRect l="72195" r="4826"/>
          <a:stretch/>
        </p:blipFill>
        <p:spPr>
          <a:xfrm>
            <a:off x="1961455" y="4440371"/>
            <a:ext cx="1674441" cy="12708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72DE5C5-07C9-4AFC-83E6-6DEE57689561}"/>
              </a:ext>
            </a:extLst>
          </p:cNvPr>
          <p:cNvSpPr txBox="1"/>
          <p:nvPr/>
        </p:nvSpPr>
        <p:spPr>
          <a:xfrm>
            <a:off x="4049687" y="4547805"/>
            <a:ext cx="4986809" cy="1163395"/>
          </a:xfrm>
          <a:prstGeom prst="rect">
            <a:avLst/>
          </a:prstGeom>
          <a:noFill/>
        </p:spPr>
        <p:txBody>
          <a:bodyPr wrap="square" rtlCol="0">
            <a:spAutoFit/>
          </a:bodyPr>
          <a:lstStyle/>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F= 3x3 Matrix  =&gt; 9 Unbekannte</a:t>
            </a:r>
          </a:p>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Durch Symmetrie =&gt; mind. 8 Punkte zur Bestimmung von F</a:t>
            </a:r>
          </a:p>
        </p:txBody>
      </p:sp>
    </p:spTree>
    <p:extLst>
      <p:ext uri="{BB962C8B-B14F-4D97-AF65-F5344CB8AC3E}">
        <p14:creationId xmlns:p14="http://schemas.microsoft.com/office/powerpoint/2010/main" val="24943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15549" y="1216796"/>
            <a:ext cx="5959095" cy="1657652"/>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543999" y="387476"/>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2.Bildfehler</a:t>
            </a:r>
          </a:p>
        </p:txBody>
      </p:sp>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238" y="2874448"/>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E164C32-AA26-416E-AF47-03865AD3997E}"/>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
        <p:nvSpPr>
          <p:cNvPr id="2" name="TextBox 1">
            <a:extLst>
              <a:ext uri="{FF2B5EF4-FFF2-40B4-BE49-F238E27FC236}">
                <a16:creationId xmlns:a16="http://schemas.microsoft.com/office/drawing/2014/main" id="{053F347A-608E-4B47-AA2D-8D5FD503E504}"/>
              </a:ext>
            </a:extLst>
          </p:cNvPr>
          <p:cNvSpPr txBox="1"/>
          <p:nvPr/>
        </p:nvSpPr>
        <p:spPr>
          <a:xfrm>
            <a:off x="539750" y="3710122"/>
            <a:ext cx="7252626" cy="1568122"/>
          </a:xfrm>
          <a:prstGeom prst="rect">
            <a:avLst/>
          </a:prstGeom>
          <a:noFill/>
        </p:spPr>
        <p:txBody>
          <a:bodyPr wrap="none" rtlCol="0">
            <a:spAutoFit/>
          </a:bodyPr>
          <a:lstStyle/>
          <a:p>
            <a:r>
              <a:rPr lang="de-DE" sz="2400" u="none" dirty="0">
                <a:solidFill>
                  <a:schemeClr val="tx1"/>
                </a:solidFill>
                <a:latin typeface="Calibri" panose="020F0502020204030204" pitchFamily="34" charset="0"/>
                <a:cs typeface="Calibri" panose="020F0502020204030204" pitchFamily="34" charset="0"/>
              </a:rPr>
              <a:t>Lösung:</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Normierung der Bildpunkte zur Reduktion von Fehlern </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Bestimmung der Fundamentalmatrix:</a:t>
            </a:r>
          </a:p>
          <a:p>
            <a:endParaRPr lang="de-DE" dirty="0">
              <a:solidFill>
                <a:schemeClr val="tx1"/>
              </a:solidFill>
            </a:endParaRPr>
          </a:p>
        </p:txBody>
      </p:sp>
      <p:sp>
        <p:nvSpPr>
          <p:cNvPr id="3" name="Rectangle 2">
            <a:extLst>
              <a:ext uri="{FF2B5EF4-FFF2-40B4-BE49-F238E27FC236}">
                <a16:creationId xmlns:a16="http://schemas.microsoft.com/office/drawing/2014/main" id="{F6039224-75BB-448B-84BE-1F219DB54454}"/>
              </a:ext>
            </a:extLst>
          </p:cNvPr>
          <p:cNvSpPr/>
          <p:nvPr/>
        </p:nvSpPr>
        <p:spPr bwMode="auto">
          <a:xfrm>
            <a:off x="5796136" y="4201236"/>
            <a:ext cx="1008112" cy="94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7" name="Picture 16">
            <a:extLst>
              <a:ext uri="{FF2B5EF4-FFF2-40B4-BE49-F238E27FC236}">
                <a16:creationId xmlns:a16="http://schemas.microsoft.com/office/drawing/2014/main" id="{819F8143-F566-4D5D-B054-6F126FF27CB1}"/>
              </a:ext>
            </a:extLst>
          </p:cNvPr>
          <p:cNvPicPr>
            <a:picLocks noChangeAspect="1"/>
          </p:cNvPicPr>
          <p:nvPr/>
        </p:nvPicPr>
        <p:blipFill>
          <a:blip r:embed="rId5"/>
          <a:stretch>
            <a:fillRect/>
          </a:stretch>
        </p:blipFill>
        <p:spPr>
          <a:xfrm>
            <a:off x="1011056" y="1812932"/>
            <a:ext cx="7427156" cy="1872208"/>
          </a:xfrm>
          <a:prstGeom prst="rect">
            <a:avLst/>
          </a:prstGeom>
        </p:spPr>
      </p:pic>
      <p:pic>
        <p:nvPicPr>
          <p:cNvPr id="19" name="Picture 18">
            <a:extLst>
              <a:ext uri="{FF2B5EF4-FFF2-40B4-BE49-F238E27FC236}">
                <a16:creationId xmlns:a16="http://schemas.microsoft.com/office/drawing/2014/main" id="{A2A5858A-00C1-45F2-9EB6-C8F7002BA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539" y="5142800"/>
            <a:ext cx="4270973" cy="57445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4384</Words>
  <Application>Microsoft Office PowerPoint</Application>
  <PresentationFormat>On-screen Show (4:3)</PresentationFormat>
  <Paragraphs>774</Paragraphs>
  <Slides>58</Slides>
  <Notes>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1.Lochkameramodell</vt:lpstr>
      <vt:lpstr>1.Abbildungsvorschrift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Koordinatentransformation</vt:lpstr>
      <vt:lpstr>Koordinatensysteme im Überblick</vt:lpstr>
      <vt:lpstr>Koordinatensysteme im Überblick</vt:lpstr>
      <vt:lpstr>Homographien</vt:lpstr>
      <vt:lpstr>Homographien</vt:lpstr>
      <vt:lpstr>Homographien</vt:lpstr>
      <vt:lpstr>Fundamental Matrix und Essentielle Matrix</vt:lpstr>
      <vt:lpstr>Fundamental Matrix und Essentielle Matrix</vt:lpstr>
      <vt:lpstr>Fundamental Matrix und Essentielle Matrix</vt:lpstr>
      <vt:lpstr>Bestimmung von Homographien</vt:lpstr>
      <vt:lpstr>Bestimmung von Homographien</vt:lpstr>
      <vt:lpstr>Bestimmung von Homographien</vt:lpstr>
      <vt:lpstr>Acht-Punkte-Algorithmus</vt:lpstr>
      <vt:lpstr>Singulärwertszerlegung</vt:lpstr>
      <vt:lpstr>Kondition</vt:lpstr>
      <vt:lpstr>Normierung der Bilddaten</vt:lpstr>
      <vt:lpstr>Singulatrität erzwingen F und E</vt:lpstr>
      <vt:lpstr>Bestimmung extrinsischer Kameraparameter</vt:lpstr>
      <vt:lpstr>Bestimmung extrinsischer Kameraparameter</vt:lpstr>
      <vt:lpstr>Sampson-Approximation</vt:lpstr>
      <vt:lpstr>Sampson-Approximation</vt:lpstr>
      <vt:lpstr>Sampson-Approximation</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RANSAC</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978</cp:revision>
  <dcterms:created xsi:type="dcterms:W3CDTF">2010-09-08T11:07:37Z</dcterms:created>
  <dcterms:modified xsi:type="dcterms:W3CDTF">2018-07-03T06:15:15Z</dcterms:modified>
</cp:coreProperties>
</file>